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50"/>
  </p:notesMasterIdLst>
  <p:sldIdLst>
    <p:sldId id="339" r:id="rId2"/>
    <p:sldId id="368" r:id="rId3"/>
    <p:sldId id="359" r:id="rId4"/>
    <p:sldId id="378" r:id="rId5"/>
    <p:sldId id="361" r:id="rId6"/>
    <p:sldId id="344" r:id="rId7"/>
    <p:sldId id="360" r:id="rId8"/>
    <p:sldId id="341" r:id="rId9"/>
    <p:sldId id="345" r:id="rId10"/>
    <p:sldId id="332" r:id="rId11"/>
    <p:sldId id="340" r:id="rId12"/>
    <p:sldId id="366" r:id="rId13"/>
    <p:sldId id="369" r:id="rId14"/>
    <p:sldId id="370" r:id="rId15"/>
    <p:sldId id="371" r:id="rId16"/>
    <p:sldId id="358" r:id="rId17"/>
    <p:sldId id="333" r:id="rId18"/>
    <p:sldId id="365" r:id="rId19"/>
    <p:sldId id="343" r:id="rId20"/>
    <p:sldId id="362" r:id="rId21"/>
    <p:sldId id="336" r:id="rId22"/>
    <p:sldId id="334" r:id="rId23"/>
    <p:sldId id="337" r:id="rId24"/>
    <p:sldId id="335" r:id="rId25"/>
    <p:sldId id="367" r:id="rId26"/>
    <p:sldId id="338" r:id="rId27"/>
    <p:sldId id="364" r:id="rId28"/>
    <p:sldId id="373" r:id="rId29"/>
    <p:sldId id="376" r:id="rId30"/>
    <p:sldId id="372" r:id="rId31"/>
    <p:sldId id="375" r:id="rId32"/>
    <p:sldId id="356" r:id="rId33"/>
    <p:sldId id="342" r:id="rId34"/>
    <p:sldId id="347" r:id="rId35"/>
    <p:sldId id="348" r:id="rId36"/>
    <p:sldId id="350" r:id="rId37"/>
    <p:sldId id="349" r:id="rId38"/>
    <p:sldId id="352" r:id="rId39"/>
    <p:sldId id="355" r:id="rId40"/>
    <p:sldId id="351" r:id="rId41"/>
    <p:sldId id="381" r:id="rId42"/>
    <p:sldId id="382" r:id="rId43"/>
    <p:sldId id="383" r:id="rId44"/>
    <p:sldId id="353" r:id="rId45"/>
    <p:sldId id="363" r:id="rId46"/>
    <p:sldId id="354" r:id="rId47"/>
    <p:sldId id="374" r:id="rId48"/>
    <p:sldId id="377" r:id="rId49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56B7BFD-65E4-4169-930B-63C79A23BF9E}">
          <p14:sldIdLst>
            <p14:sldId id="339"/>
            <p14:sldId id="368"/>
            <p14:sldId id="359"/>
            <p14:sldId id="378"/>
            <p14:sldId id="361"/>
            <p14:sldId id="344"/>
          </p14:sldIdLst>
        </p14:section>
        <p14:section name="Wie es nicht geht" id="{4A9A96F2-2B61-46B4-BBCE-E87E5AEABD3E}">
          <p14:sldIdLst>
            <p14:sldId id="360"/>
            <p14:sldId id="341"/>
            <p14:sldId id="345"/>
          </p14:sldIdLst>
        </p14:section>
        <p14:section name="Grundlagen" id="{225FE61C-BFFA-46D7-B5BF-D3185FDCA484}">
          <p14:sldIdLst>
            <p14:sldId id="332"/>
          </p14:sldIdLst>
        </p14:section>
        <p14:section name="Stacktrace" id="{7DD7565E-42D8-46A9-A02F-CDAE4C4A68E6}">
          <p14:sldIdLst>
            <p14:sldId id="340"/>
            <p14:sldId id="366"/>
            <p14:sldId id="369"/>
            <p14:sldId id="370"/>
            <p14:sldId id="371"/>
          </p14:sldIdLst>
        </p14:section>
        <p14:section name="Debugger" id="{79FA8CC2-5789-480A-9497-E42B06B579AC}">
          <p14:sldIdLst>
            <p14:sldId id="358"/>
            <p14:sldId id="333"/>
            <p14:sldId id="365"/>
            <p14:sldId id="343"/>
            <p14:sldId id="362"/>
            <p14:sldId id="336"/>
            <p14:sldId id="334"/>
            <p14:sldId id="337"/>
            <p14:sldId id="335"/>
            <p14:sldId id="367"/>
            <p14:sldId id="338"/>
            <p14:sldId id="364"/>
            <p14:sldId id="373"/>
          </p14:sldIdLst>
        </p14:section>
        <p14:section name="Tests in einer IDE" id="{AAC04567-6F10-407C-ADC6-55EDB28D9FEF}">
          <p14:sldIdLst>
            <p14:sldId id="376"/>
            <p14:sldId id="372"/>
            <p14:sldId id="375"/>
            <p14:sldId id="356"/>
            <p14:sldId id="342"/>
            <p14:sldId id="347"/>
            <p14:sldId id="348"/>
          </p14:sldIdLst>
        </p14:section>
        <p14:section name="Das Beispiel" id="{0A37980D-33F7-40D2-9578-A0C254F55313}">
          <p14:sldIdLst>
            <p14:sldId id="350"/>
            <p14:sldId id="349"/>
            <p14:sldId id="352"/>
            <p14:sldId id="355"/>
            <p14:sldId id="351"/>
            <p14:sldId id="381"/>
            <p14:sldId id="382"/>
            <p14:sldId id="383"/>
            <p14:sldId id="353"/>
          </p14:sldIdLst>
        </p14:section>
        <p14:section name="Lösung" id="{EBA06156-51E7-4EE5-A4E5-4241A113A459}">
          <p14:sldIdLst>
            <p14:sldId id="363"/>
          </p14:sldIdLst>
        </p14:section>
        <p14:section name="Bonus" id="{43D7CE9E-B60C-43A8-9C21-43A8E7F00B04}">
          <p14:sldIdLst>
            <p14:sldId id="354"/>
            <p14:sldId id="374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373"/>
    <a:srgbClr val="E7E200"/>
    <a:srgbClr val="C00000"/>
    <a:srgbClr val="94C35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6B175-555E-48FB-8184-89B9DAAAAF4B}" v="107" dt="2022-06-07T22:15:39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50" autoAdjust="0"/>
  </p:normalViewPr>
  <p:slideViewPr>
    <p:cSldViewPr snapToGrid="0">
      <p:cViewPr varScale="1">
        <p:scale>
          <a:sx n="143" d="100"/>
          <a:sy n="143" d="100"/>
        </p:scale>
        <p:origin x="396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E7919-EF57-43A7-9BDC-44DBFD538FF3}" type="datetimeFigureOut">
              <a:rPr lang="en-DE" smtClean="0"/>
              <a:t>06/08/2022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7C97B-ECF7-4C7B-810B-FFDCA52AB3E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78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Zeigen sich:</a:t>
            </a:r>
          </a:p>
          <a:p>
            <a:r>
              <a:rPr lang="de-DE" dirty="0"/>
              <a:t>Ergebnis – Beispiel danach</a:t>
            </a:r>
          </a:p>
          <a:p>
            <a:r>
              <a:rPr lang="de-DE" dirty="0"/>
              <a:t>Absturz – als zweites</a:t>
            </a:r>
          </a:p>
          <a:p>
            <a:endParaRPr lang="de-DE" dirty="0"/>
          </a:p>
          <a:p>
            <a:r>
              <a:rPr lang="de-DE" dirty="0"/>
              <a:t>Fachbegriffe</a:t>
            </a:r>
          </a:p>
          <a:p>
            <a:r>
              <a:rPr lang="de-DE" dirty="0"/>
              <a:t>Fehlerhandlung, error = Ursache, Ausführen von Code</a:t>
            </a:r>
          </a:p>
          <a:p>
            <a:r>
              <a:rPr lang="de-DE" dirty="0"/>
              <a:t>Fehlerzustand, defect, fault = Bug</a:t>
            </a:r>
          </a:p>
          <a:p>
            <a:r>
              <a:rPr lang="de-DE" dirty="0"/>
              <a:t>Fehlerwirkung, fail = Testergebnis, Falsche werte / zeig</a:t>
            </a:r>
          </a:p>
          <a:p>
            <a:endParaRPr lang="de-DE" dirty="0"/>
          </a:p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532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 passcount</a:t>
            </a:r>
          </a:p>
          <a:p>
            <a:r>
              <a:rPr lang="de-DE" dirty="0"/>
              <a:t>Dann i == 96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428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Mach ein Beispiel im Code summeVonBis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25040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9373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Zeige Level 1 und oder 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1112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Zeige Beispiel im Projekt </a:t>
            </a:r>
          </a:p>
          <a:p>
            <a:r>
              <a:rPr lang="de-DE" dirty="0"/>
              <a:t>Dann erst klicken </a:t>
            </a:r>
          </a:p>
          <a:p>
            <a:endParaRPr lang="de-DE" dirty="0"/>
          </a:p>
          <a:p>
            <a:r>
              <a:rPr lang="de-DE" dirty="0"/>
              <a:t>Der call stack ist das gesamte Fenster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46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Ebene = Stufe</a:t>
            </a:r>
          </a:p>
          <a:p>
            <a:r>
              <a:rPr lang="de-DE" dirty="0"/>
              <a:t>Wissen = Methode/Verfahren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7769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Success</a:t>
            </a:r>
          </a:p>
          <a:p>
            <a:r>
              <a:rPr lang="de-DE" dirty="0"/>
              <a:t>Fail</a:t>
            </a:r>
          </a:p>
          <a:p>
            <a:r>
              <a:rPr lang="de-DE" dirty="0"/>
              <a:t>Aborted</a:t>
            </a:r>
          </a:p>
          <a:p>
            <a:r>
              <a:rPr lang="de-DE" dirty="0"/>
              <a:t>Skippet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933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Finde Fehler = Statische Tests, da kein Code ausgeführt wird </a:t>
            </a:r>
          </a:p>
          <a:p>
            <a:r>
              <a:rPr lang="de-DE" dirty="0"/>
              <a:t>Tests sind auch vorhanden!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1040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Logging ist nicht die Lösung aber eine Unterstützung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6029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Trace in „“ weil es sind nicht die Methoden | call stack oder execution stack genannt</a:t>
            </a:r>
          </a:p>
          <a:p>
            <a:r>
              <a:rPr lang="de-DE" dirty="0"/>
              <a:t>Es sind die Frames bzw. der Execution stack der aus weiteren Stacktraces besteht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992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Starte Umfrage: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Wo wurde die Exception geworfen?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Zeile 15</a:t>
            </a:r>
          </a:p>
          <a:p>
            <a:r>
              <a:rPr lang="de-DE" dirty="0"/>
              <a:t>Zeile 62</a:t>
            </a:r>
          </a:p>
          <a:p>
            <a:r>
              <a:rPr lang="de-DE" dirty="0"/>
              <a:t>Keine Idee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1931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Umfrage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32</a:t>
            </a:r>
          </a:p>
          <a:p>
            <a:r>
              <a:rPr lang="de-DE" dirty="0"/>
              <a:t>35</a:t>
            </a:r>
          </a:p>
          <a:p>
            <a:r>
              <a:rPr lang="de-DE" dirty="0"/>
              <a:t>71</a:t>
            </a:r>
          </a:p>
          <a:p>
            <a:r>
              <a:rPr lang="de-DE" dirty="0"/>
              <a:t>143</a:t>
            </a:r>
          </a:p>
          <a:p>
            <a:r>
              <a:rPr lang="de-DE" dirty="0"/>
              <a:t>35 und 143</a:t>
            </a:r>
          </a:p>
          <a:p>
            <a:r>
              <a:rPr lang="de-DE" dirty="0"/>
              <a:t>32 und 71</a:t>
            </a:r>
          </a:p>
          <a:p>
            <a:r>
              <a:rPr lang="de-DE" dirty="0"/>
              <a:t>Keine Ahnung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1819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07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Starte SummeVonBis im Debugmodus</a:t>
            </a:r>
            <a:endParaRPr lang="en-DE" dirty="0"/>
          </a:p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485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Rote Markierung beachten</a:t>
            </a:r>
          </a:p>
          <a:p>
            <a:r>
              <a:rPr lang="de-DE" dirty="0"/>
              <a:t>Methoden-Breakpoints sind langsam!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Lambda-Breakpoints schwer erkennbar</a:t>
            </a: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370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7901"/>
            <a:ext cx="1468046" cy="548987"/>
          </a:xfrm>
          <a:prstGeom prst="rect">
            <a:avLst/>
          </a:prstGeom>
        </p:spPr>
      </p:pic>
      <p:pic>
        <p:nvPicPr>
          <p:cNvPr id="12" name="Grafik 1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9277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8" name="Grafik 17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2" name="Grafik 2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4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2563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21505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21242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86916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74851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8215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35552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299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2792030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950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1139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34573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2885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216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0610761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797989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44721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8244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2593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03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86593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52240" y="6675776"/>
            <a:ext cx="1920240" cy="164834"/>
          </a:xfrm>
          <a:prstGeom prst="rect">
            <a:avLst/>
          </a:prstGeom>
        </p:spPr>
        <p:txBody>
          <a:bodyPr/>
          <a:lstStyle/>
          <a:p>
            <a:fld id="{478B6C53-B04F-438C-AC0C-C72A7D60A1BF}" type="datetimeFigureOut">
              <a:rPr lang="de-DE" smtClean="0"/>
              <a:t>08.06.2022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BA71-3FBF-4FBC-BF18-10C45DE61E8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9429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52240" y="6675776"/>
            <a:ext cx="1920240" cy="164834"/>
          </a:xfrm>
          <a:prstGeom prst="rect">
            <a:avLst/>
          </a:prstGeom>
        </p:spPr>
        <p:txBody>
          <a:bodyPr/>
          <a:lstStyle/>
          <a:p>
            <a:fld id="{478B6C53-B04F-438C-AC0C-C72A7D60A1BF}" type="datetimeFigureOut">
              <a:rPr lang="de-DE" smtClean="0"/>
              <a:t>08.06.2022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BA71-3FBF-4FBC-BF18-10C45DE61E8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964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1077"/>
            <a:ext cx="1468046" cy="548987"/>
          </a:xfrm>
          <a:prstGeom prst="rect">
            <a:avLst/>
          </a:prstGeom>
        </p:spPr>
      </p:pic>
      <p:pic>
        <p:nvPicPr>
          <p:cNvPr id="17" name="Grafik 16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6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29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300" b="0" dirty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258295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18" name="Grafik 17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1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8" name="Grafik 17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6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8" name="Grafik 17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1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w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</a:t>
            </a:r>
            <a:br>
              <a:rPr lang="de-DE"/>
            </a:br>
            <a:r>
              <a:rPr lang="de-DE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Debugging mit IDEs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Informatik, Professur Softwaretechnologie / Geisel Oliver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Juni 2022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048"/>
            <a:ext cx="1116268" cy="324000"/>
          </a:xfrm>
          <a:prstGeom prst="rect">
            <a:avLst/>
          </a:prstGeom>
        </p:spPr>
      </p:pic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30" y="6315776"/>
            <a:ext cx="97221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7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</p:sldLayoutIdLst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bb.tu-dresden.de/b/mar-ae4-zcs-0yz" TargetMode="Externa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0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nit.org/junit5/docs/current/user-guide/#writing-tests-annotations" TargetMode="Externa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5.tmp"/><Relationship Id="rId4" Type="http://schemas.openxmlformats.org/officeDocument/2006/relationships/image" Target="../media/image54.tm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8jGpV2Cg50?t=1300" TargetMode="External"/><Relationship Id="rId2" Type="http://schemas.openxmlformats.org/officeDocument/2006/relationships/hyperlink" Target="https://www.youtube.com/watch?v=qkblc5WRn-U" TargetMode="External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help/idea/debugging-code.html" TargetMode="External"/><Relationship Id="rId3" Type="http://schemas.openxmlformats.org/officeDocument/2006/relationships/hyperlink" Target="https://docs.oracle.com/javase/specs/jls/se18/jls18.pdf" TargetMode="External"/><Relationship Id="rId7" Type="http://schemas.openxmlformats.org/officeDocument/2006/relationships/hyperlink" Target="https://ieeexplore.ieee.org/document/5399061" TargetMode="External"/><Relationship Id="rId2" Type="http://schemas.openxmlformats.org/officeDocument/2006/relationships/hyperlink" Target="https://docs.oracle.com/en/java/javase/18/docs/api/index.htm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www.german-testing-board.info/lehrplaene/istqbr-certified-tester-schema/entwicklungstester/" TargetMode="External"/><Relationship Id="rId5" Type="http://schemas.openxmlformats.org/officeDocument/2006/relationships/hyperlink" Target="https://junit.org/junit5/docs/current/user-guide/" TargetMode="External"/><Relationship Id="rId10" Type="http://schemas.openxmlformats.org/officeDocument/2006/relationships/hyperlink" Target="https://help.eclipse.org/latest/nav/80" TargetMode="External"/><Relationship Id="rId4" Type="http://schemas.openxmlformats.org/officeDocument/2006/relationships/hyperlink" Target="https://docs.oracle.com/javase/specs/jvms/se18/jvms18.pdf" TargetMode="External"/><Relationship Id="rId9" Type="http://schemas.openxmlformats.org/officeDocument/2006/relationships/hyperlink" Target="https://www.eclipse.org/community/eclipse_newsletter/2017/june/article1.ph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OliverGeisel/Debug-Tutorial/tree/master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C38384-863A-DF3B-1988-ED7480EBB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293624" cy="246221"/>
          </a:xfrm>
        </p:spPr>
        <p:txBody>
          <a:bodyPr/>
          <a:lstStyle/>
          <a:p>
            <a:r>
              <a:rPr lang="de-DE" dirty="0"/>
              <a:t>Oliver Geisel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4D35C5-281F-46E3-A92C-835DC617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IDEs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BDAD0A-EEC3-4C29-8BBD-0C63084EC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390012" cy="246221"/>
          </a:xfrm>
        </p:spPr>
        <p:txBody>
          <a:bodyPr/>
          <a:lstStyle/>
          <a:p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8667D19-0AA7-B062-6A6B-6275BA613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4844083" cy="246221"/>
          </a:xfrm>
        </p:spPr>
        <p:txBody>
          <a:bodyPr/>
          <a:lstStyle/>
          <a:p>
            <a:r>
              <a:rPr lang="de-DE" dirty="0"/>
              <a:t>Fakultät Informatik, Professur Softwaretechnologie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956B93C-A26A-7121-A5EF-C474434793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302734" cy="215444"/>
          </a:xfrm>
        </p:spPr>
        <p:txBody>
          <a:bodyPr/>
          <a:lstStyle/>
          <a:p>
            <a:r>
              <a:rPr lang="de-DE" sz="1400" dirty="0"/>
              <a:t>Einführung ins Debuggen von Code und das Finden von Fehlern</a:t>
            </a:r>
            <a:endParaRPr lang="en-DE" sz="14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543F4D-1CC5-FEDD-FDB8-CA7186AFF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1104470" cy="246221"/>
          </a:xfrm>
        </p:spPr>
        <p:txBody>
          <a:bodyPr/>
          <a:lstStyle/>
          <a:p>
            <a:r>
              <a:rPr lang="de-DE" dirty="0"/>
              <a:t>2. Juni 2022</a:t>
            </a:r>
          </a:p>
        </p:txBody>
      </p:sp>
    </p:spTree>
    <p:extLst>
      <p:ext uri="{BB962C8B-B14F-4D97-AF65-F5344CB8AC3E}">
        <p14:creationId xmlns:p14="http://schemas.microsoft.com/office/powerpoint/2010/main" val="192808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BD24C-A601-4175-8A5D-92142ED1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Have a Break, have a Breakpoint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E8BF6-742D-4AAA-B055-7E57747C3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es sich schwer macht, der nutzt System.out.println();</a:t>
            </a:r>
          </a:p>
          <a:p>
            <a:r>
              <a:rPr lang="de-DE" dirty="0"/>
              <a:t>Wer sich einfach macht, der nutzt den Debugger</a:t>
            </a:r>
          </a:p>
          <a:p>
            <a:endParaRPr lang="de-DE" dirty="0"/>
          </a:p>
          <a:p>
            <a:r>
              <a:rPr lang="de-DE" dirty="0"/>
              <a:t>Ziel: Schrittweises durchgehen durch Code, um Bugs im Code zu finden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95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9CEEA-19C5-4C24-82BD-38F58FBF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- </a:t>
            </a:r>
            <a:r>
              <a:rPr lang="de-DE" sz="2400" dirty="0"/>
              <a:t>Den Ort des Fehlers eingrenzen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7B441E-4FEE-4B46-8717-E6698021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Informiert, dass eine nicht gefangene Exception auftrat -&gt; Programm bricht ab</a:t>
            </a:r>
          </a:p>
          <a:p>
            <a:r>
              <a:rPr lang="de-DE" dirty="0"/>
              <a:t>Enthält: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Threadname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Typ der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Fehlermeldung/Information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Trace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8A8E65C-ECC5-AD40-3668-4246D746F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276709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2FD255E-2874-96AF-ACAF-4844E9ED5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0320" y="3429000"/>
            <a:ext cx="1249680" cy="238760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7C80DF-50ED-FF9A-B050-2519047F5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59968" y="3439160"/>
            <a:ext cx="4760912" cy="238760"/>
          </a:xfrm>
          <a:prstGeom prst="rect">
            <a:avLst/>
          </a:prstGeom>
          <a:solidFill>
            <a:srgbClr val="00B050">
              <a:alpha val="3098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AE245B-6006-0A01-F921-5240AEFA9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35568" y="3429000"/>
            <a:ext cx="3228022" cy="248920"/>
          </a:xfrm>
          <a:prstGeom prst="rect">
            <a:avLst/>
          </a:prstGeom>
          <a:solidFill>
            <a:srgbClr val="0070C0">
              <a:alpha val="3098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73BFEB9-BF13-05C8-9F82-719471F6E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733800"/>
            <a:ext cx="7183120" cy="2332672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F847506-6C8D-1B05-A42F-7E481001A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7120" y="2110099"/>
            <a:ext cx="1452878" cy="246700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solidFill>
              <a:srgbClr val="E7E2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43433B2-8FE7-9338-DE7B-B4EDF7060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7120" y="2445700"/>
            <a:ext cx="1930400" cy="246700"/>
          </a:xfrm>
          <a:prstGeom prst="rect">
            <a:avLst/>
          </a:prstGeom>
          <a:solidFill>
            <a:srgbClr val="0070C0">
              <a:alpha val="3098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8A4AAC5-BC6E-ED44-AB79-5FA58ABB3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7120" y="2758439"/>
            <a:ext cx="2926080" cy="268921"/>
          </a:xfrm>
          <a:prstGeom prst="rect">
            <a:avLst/>
          </a:prstGeom>
          <a:solidFill>
            <a:srgbClr val="00B050">
              <a:alpha val="3098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BA0AFD9-05CF-B55D-C8DA-320315710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7119" y="3075300"/>
            <a:ext cx="719910" cy="26892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8102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EBF65-5751-12D8-9078-82B44696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– Beispiel 1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9DEB88-1E5D-E9EB-D396-296A5C996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 wurde die Exception geworfen?</a:t>
            </a:r>
          </a:p>
          <a:p>
            <a:r>
              <a:rPr lang="de-DE" dirty="0"/>
              <a:t>In Zeile 15</a:t>
            </a:r>
            <a:endParaRPr lang="en-DE" dirty="0"/>
          </a:p>
        </p:txBody>
      </p:sp>
      <p:pic>
        <p:nvPicPr>
          <p:cNvPr id="6" name="Inhaltsplatzhalter 4" descr="NullPointerException Beispiel um ein einfaches Beispiel für Stack trace zu haben.">
            <a:extLst>
              <a:ext uri="{FF2B5EF4-FFF2-40B4-BE49-F238E27FC236}">
                <a16:creationId xmlns:a16="http://schemas.microsoft.com/office/drawing/2014/main" id="{27ABAC97-A4C9-57C0-8070-2E51374C9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4"/>
          <a:stretch/>
        </p:blipFill>
        <p:spPr>
          <a:xfrm>
            <a:off x="138521" y="2834642"/>
            <a:ext cx="11914958" cy="11887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000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F1F66-C72F-8E08-C617-643DE875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– Beispiel 2</a:t>
            </a:r>
            <a:endParaRPr lang="en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798E11-AD96-202E-62FE-F0252CBAB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8" y="2954792"/>
            <a:ext cx="11478483" cy="952681"/>
          </a:xfrm>
          <a:prstGeom prst="rect">
            <a:avLst/>
          </a:prstGeo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901B0EF-34D2-3DEF-E714-39AFF913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2646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9620B-7B23-B2A4-CD90-01241C92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– Beispiel 3</a:t>
            </a:r>
            <a:endParaRPr lang="en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C3C1DC-3F96-E88F-8599-38C26B759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0" y="2672619"/>
            <a:ext cx="11934000" cy="1512761"/>
          </a:xfrm>
        </p:spPr>
      </p:pic>
    </p:spTree>
    <p:extLst>
      <p:ext uri="{BB962C8B-B14F-4D97-AF65-F5344CB8AC3E}">
        <p14:creationId xmlns:p14="http://schemas.microsoft.com/office/powerpoint/2010/main" val="37539585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9620B-7B23-B2A4-CD90-01241C92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– Beispiel 4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C0C38-8B3A-AF68-1683-83B91BC1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 wurde eine Exception geworfen?</a:t>
            </a:r>
          </a:p>
          <a:p>
            <a:r>
              <a:rPr lang="de-DE" dirty="0"/>
              <a:t>In Zeile 35 und 143</a:t>
            </a:r>
            <a:endParaRPr lang="en-DE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4D57A29-5942-5304-8FD9-8D21452B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931"/>
            <a:ext cx="12192000" cy="27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34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BF993-D780-4DB6-9689-FE483A16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Debug-Modus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B5548-8B39-4D11-8826-8856898E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Startet Java-Anwendung innerhalb einer Debug-Umgebung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Debugger kontrolliert/ überwacht die Anwendung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Liefert detaillierte Informationen in speziellen Fenstern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des Ablaufes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Start mit extra Knopf</a:t>
            </a:r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C271D2-E1EE-4A41-9755-B9E7D6E2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95" y="4026090"/>
            <a:ext cx="3563125" cy="79180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D239516-E09B-4A7C-8DAC-20E31026A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260" y="4094328"/>
            <a:ext cx="566382" cy="642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21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B303B-7E13-4DA2-B058-F363B5B9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Elemente eines Debuggers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2292F-2E07-43C6-87EB-402717585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Breakpoints /Liste aller Breakpoints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Liste an Variablen im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Fenster mit markierter Zeile, an der das Programm aktuell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Ablaufkontrolle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Frame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Weitere Fenster je nach IDE/Anwendung</a:t>
            </a:r>
          </a:p>
        </p:txBody>
      </p:sp>
      <p:pic>
        <p:nvPicPr>
          <p:cNvPr id="5" name="Grafik 4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10D4C1B8-7012-1DA6-3AD8-07DCBD55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50" y="2715322"/>
            <a:ext cx="5183277" cy="3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4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6FAC9A-9563-99A7-AFAE-6465FB5C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Grafik 6" descr="Ein Bild, das Text, Screenshot, Monitor, schwarz enthält.&#10;&#10;Automatisch generierte Beschreibung">
            <a:extLst>
              <a:ext uri="{FF2B5EF4-FFF2-40B4-BE49-F238E27FC236}">
                <a16:creationId xmlns:a16="http://schemas.microsoft.com/office/drawing/2014/main" id="{1F721DC7-B759-D917-D164-AF6344798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3" y="0"/>
            <a:ext cx="10841983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7A3D43B-54FF-F59E-B63F-54DA407CF9C7}"/>
              </a:ext>
            </a:extLst>
          </p:cNvPr>
          <p:cNvSpPr/>
          <p:nvPr/>
        </p:nvSpPr>
        <p:spPr>
          <a:xfrm>
            <a:off x="2904978" y="858129"/>
            <a:ext cx="8422498" cy="3207434"/>
          </a:xfrm>
          <a:prstGeom prst="rect">
            <a:avLst/>
          </a:prstGeom>
          <a:solidFill>
            <a:srgbClr val="0070C0">
              <a:alpha val="21961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01CD2C8-7F28-400B-412E-32B3336B8963}"/>
              </a:ext>
            </a:extLst>
          </p:cNvPr>
          <p:cNvSpPr/>
          <p:nvPr/>
        </p:nvSpPr>
        <p:spPr>
          <a:xfrm>
            <a:off x="786938" y="858129"/>
            <a:ext cx="2092222" cy="3207434"/>
          </a:xfrm>
          <a:prstGeom prst="rect">
            <a:avLst/>
          </a:prstGeom>
          <a:solidFill>
            <a:srgbClr val="7030A0">
              <a:alpha val="21961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0C25506-31ED-655F-D3C4-D2119E871EBC}"/>
              </a:ext>
            </a:extLst>
          </p:cNvPr>
          <p:cNvSpPr/>
          <p:nvPr/>
        </p:nvSpPr>
        <p:spPr>
          <a:xfrm>
            <a:off x="2128058" y="4267200"/>
            <a:ext cx="1740131" cy="227215"/>
          </a:xfrm>
          <a:prstGeom prst="rect">
            <a:avLst/>
          </a:prstGeom>
          <a:solidFill>
            <a:srgbClr val="FFFF00">
              <a:alpha val="21961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7C2B17-03AE-2FF3-548A-AB143B9780CF}"/>
              </a:ext>
            </a:extLst>
          </p:cNvPr>
          <p:cNvSpPr/>
          <p:nvPr/>
        </p:nvSpPr>
        <p:spPr>
          <a:xfrm>
            <a:off x="3682538" y="4494415"/>
            <a:ext cx="4779818" cy="2039389"/>
          </a:xfrm>
          <a:prstGeom prst="rect">
            <a:avLst/>
          </a:prstGeom>
          <a:solidFill>
            <a:srgbClr val="00B050">
              <a:alpha val="21961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B7DDD7-B02E-AF0C-9947-D14073AB1D60}"/>
              </a:ext>
            </a:extLst>
          </p:cNvPr>
          <p:cNvSpPr/>
          <p:nvPr/>
        </p:nvSpPr>
        <p:spPr>
          <a:xfrm>
            <a:off x="786938" y="4249189"/>
            <a:ext cx="216131" cy="1868978"/>
          </a:xfrm>
          <a:prstGeom prst="rect">
            <a:avLst/>
          </a:prstGeom>
          <a:solidFill>
            <a:srgbClr val="FFFF00">
              <a:alpha val="21961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30528C4-6CAA-CF8F-85AD-F0261FB767A3}"/>
              </a:ext>
            </a:extLst>
          </p:cNvPr>
          <p:cNvSpPr/>
          <p:nvPr/>
        </p:nvSpPr>
        <p:spPr>
          <a:xfrm>
            <a:off x="1003069" y="4505498"/>
            <a:ext cx="2679469" cy="2039389"/>
          </a:xfrm>
          <a:prstGeom prst="rect">
            <a:avLst/>
          </a:prstGeom>
          <a:solidFill>
            <a:srgbClr val="FF0000">
              <a:alpha val="21961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8EA07C1-A41B-DF7C-2D7C-2A10BE927D50}"/>
              </a:ext>
            </a:extLst>
          </p:cNvPr>
          <p:cNvSpPr/>
          <p:nvPr/>
        </p:nvSpPr>
        <p:spPr>
          <a:xfrm>
            <a:off x="8462357" y="4505498"/>
            <a:ext cx="2865120" cy="2039389"/>
          </a:xfrm>
          <a:prstGeom prst="rect">
            <a:avLst/>
          </a:prstGeom>
          <a:solidFill>
            <a:srgbClr val="C00000">
              <a:alpha val="21961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C97E37-1904-3D67-4C4E-3A3EAD0FC400}"/>
              </a:ext>
            </a:extLst>
          </p:cNvPr>
          <p:cNvSpPr/>
          <p:nvPr/>
        </p:nvSpPr>
        <p:spPr>
          <a:xfrm>
            <a:off x="2128058" y="235314"/>
            <a:ext cx="2317865" cy="246824"/>
          </a:xfrm>
          <a:prstGeom prst="rect">
            <a:avLst/>
          </a:prstGeom>
          <a:solidFill>
            <a:srgbClr val="FFFF00">
              <a:alpha val="21961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DC7E2A7-9048-278C-FD5F-8F8A39DE479D}"/>
              </a:ext>
            </a:extLst>
          </p:cNvPr>
          <p:cNvSpPr txBox="1"/>
          <p:nvPr/>
        </p:nvSpPr>
        <p:spPr>
          <a:xfrm>
            <a:off x="9390670" y="5277115"/>
            <a:ext cx="12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Memory</a:t>
            </a:r>
            <a:endParaRPr lang="en-DE" dirty="0">
              <a:solidFill>
                <a:srgbClr val="C0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FEE31A4-48CF-61EE-1DF9-1CD486F7F93D}"/>
              </a:ext>
            </a:extLst>
          </p:cNvPr>
          <p:cNvSpPr txBox="1"/>
          <p:nvPr/>
        </p:nvSpPr>
        <p:spPr>
          <a:xfrm>
            <a:off x="4780364" y="5340526"/>
            <a:ext cx="12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Variablen</a:t>
            </a:r>
            <a:endParaRPr lang="en-DE">
              <a:solidFill>
                <a:srgbClr val="00B05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033875-C186-A765-B979-49D5D28C714D}"/>
              </a:ext>
            </a:extLst>
          </p:cNvPr>
          <p:cNvSpPr txBox="1"/>
          <p:nvPr/>
        </p:nvSpPr>
        <p:spPr>
          <a:xfrm>
            <a:off x="6950765" y="1981200"/>
            <a:ext cx="12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Editor</a:t>
            </a:r>
            <a:endParaRPr lang="en-DE">
              <a:solidFill>
                <a:srgbClr val="0070C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477F6BD-41A6-2658-5836-C4E52A416498}"/>
              </a:ext>
            </a:extLst>
          </p:cNvPr>
          <p:cNvSpPr txBox="1"/>
          <p:nvPr/>
        </p:nvSpPr>
        <p:spPr>
          <a:xfrm>
            <a:off x="851504" y="1446211"/>
            <a:ext cx="12523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512373"/>
                </a:solidFill>
              </a:rPr>
              <a:t>Dateien</a:t>
            </a:r>
            <a:endParaRPr lang="en-DE" dirty="0">
              <a:solidFill>
                <a:srgbClr val="512373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90AD91C-141B-71F0-3DB5-92A1E5ED3C23}"/>
              </a:ext>
            </a:extLst>
          </p:cNvPr>
          <p:cNvSpPr txBox="1"/>
          <p:nvPr/>
        </p:nvSpPr>
        <p:spPr>
          <a:xfrm>
            <a:off x="1591734" y="5411789"/>
            <a:ext cx="12523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Frames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185286A-6C7C-7729-4AE9-8A0E9D45DDFA}"/>
              </a:ext>
            </a:extLst>
          </p:cNvPr>
          <p:cNvSpPr txBox="1"/>
          <p:nvPr/>
        </p:nvSpPr>
        <p:spPr>
          <a:xfrm>
            <a:off x="4445923" y="193696"/>
            <a:ext cx="223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Kontrollelemente</a:t>
            </a:r>
          </a:p>
        </p:txBody>
      </p:sp>
    </p:spTree>
    <p:extLst>
      <p:ext uri="{BB962C8B-B14F-4D97-AF65-F5344CB8AC3E}">
        <p14:creationId xmlns:p14="http://schemas.microsoft.com/office/powerpoint/2010/main" val="119303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1F68CED-97B8-A9C5-5B27-BE16A70F8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2" y="3764323"/>
            <a:ext cx="11744325" cy="24448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64B162-B553-460E-B986-8EBC5FF0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Breakpoint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4DA06-5CAE-4FAF-BDDF-260A7EB4C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6621"/>
            <a:ext cx="9100847" cy="3880773"/>
          </a:xfrm>
        </p:spPr>
        <p:txBody>
          <a:bodyPr/>
          <a:lstStyle/>
          <a:p>
            <a:r>
              <a:rPr lang="de-DE" dirty="0"/>
              <a:t>Eine Markierung in einer Zeile, die im Debug-Modus, die Ausführung anhält</a:t>
            </a:r>
          </a:p>
          <a:p>
            <a:r>
              <a:rPr lang="de-DE" dirty="0"/>
              <a:t>Normalfall: an der linken Seite wird ein Punkt gesetzt</a:t>
            </a:r>
          </a:p>
          <a:p>
            <a:r>
              <a:rPr lang="de-DE" dirty="0"/>
              <a:t>Spezialfall: Lambda, Methoden, Verschachtelung in Methoden- hängt von IDE ab </a:t>
            </a:r>
          </a:p>
          <a:p>
            <a:r>
              <a:rPr lang="de-DE" dirty="0"/>
              <a:t>Sind deaktivierbar oder entfernbar</a:t>
            </a:r>
          </a:p>
          <a:p>
            <a:pPr>
              <a:buFont typeface="+mj-lt"/>
              <a:buAutoNum type="arabicPeriod"/>
            </a:pPr>
            <a:endParaRPr lang="en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6D581B-EAE2-2EBE-DCD4-793E93370258}"/>
              </a:ext>
            </a:extLst>
          </p:cNvPr>
          <p:cNvSpPr/>
          <p:nvPr/>
        </p:nvSpPr>
        <p:spPr>
          <a:xfrm>
            <a:off x="748748" y="3817109"/>
            <a:ext cx="6433930" cy="212035"/>
          </a:xfrm>
          <a:prstGeom prst="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0EEFBA-4886-21D5-75F0-F0AF2921B195}"/>
              </a:ext>
            </a:extLst>
          </p:cNvPr>
          <p:cNvSpPr txBox="1"/>
          <p:nvPr/>
        </p:nvSpPr>
        <p:spPr>
          <a:xfrm>
            <a:off x="7254093" y="3745951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Langsam</a:t>
            </a:r>
            <a:endParaRPr lang="en-DE">
              <a:solidFill>
                <a:srgbClr val="FFC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24ABFA-8307-F6E2-881F-026E81AB39E0}"/>
              </a:ext>
            </a:extLst>
          </p:cNvPr>
          <p:cNvSpPr txBox="1"/>
          <p:nvPr/>
        </p:nvSpPr>
        <p:spPr>
          <a:xfrm>
            <a:off x="8240468" y="2586945"/>
            <a:ext cx="379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de-DE" dirty="0"/>
              <a:t>Methode</a:t>
            </a:r>
          </a:p>
          <a:p>
            <a:pPr>
              <a:buFont typeface="+mj-lt"/>
              <a:buAutoNum type="arabicPeriod"/>
            </a:pPr>
            <a:r>
              <a:rPr lang="de-DE" dirty="0"/>
              <a:t>Zeile</a:t>
            </a:r>
          </a:p>
          <a:p>
            <a:pPr>
              <a:buFont typeface="+mj-lt"/>
              <a:buAutoNum type="arabicPeriod"/>
            </a:pPr>
            <a:r>
              <a:rPr lang="de-DE" dirty="0"/>
              <a:t>Lambda</a:t>
            </a:r>
          </a:p>
          <a:p>
            <a:pPr>
              <a:buFont typeface="+mj-lt"/>
              <a:buAutoNum type="arabicPeriod"/>
            </a:pPr>
            <a:r>
              <a:rPr lang="de-DE" dirty="0"/>
              <a:t>Deaktiviert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803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0D26A-37E3-151E-5322-2A0DB916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0" y="585439"/>
            <a:ext cx="6298614" cy="492443"/>
          </a:xfrm>
          <a:noFill/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Bevorstehende Veranstaltung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315E0C-20D2-21F9-0BCA-5589DC79E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770" y="1817650"/>
            <a:ext cx="7948996" cy="3546088"/>
          </a:xfrm>
          <a:noFill/>
        </p:spPr>
        <p:txBody>
          <a:bodyPr>
            <a:normAutofit/>
          </a:bodyPr>
          <a:lstStyle/>
          <a:p>
            <a:r>
              <a:rPr lang="de-DE" sz="1800" b="1" dirty="0">
                <a:solidFill>
                  <a:schemeClr val="bg1"/>
                </a:solidFill>
              </a:rPr>
              <a:t>Thema: </a:t>
            </a:r>
            <a:r>
              <a:rPr lang="de-DE" sz="1800" dirty="0">
                <a:solidFill>
                  <a:schemeClr val="bg1"/>
                </a:solidFill>
              </a:rPr>
              <a:t>Einführung ins Debugging mit IDEs 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Ziele: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Erlernen der Debugging-Grundlagen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Debugging mit der IDE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Test mit IDEs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Bugs durch Tests finden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Neue Java-Features kennen lernen-Selbststudium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Wann?</a:t>
            </a:r>
            <a:r>
              <a:rPr lang="de-DE" sz="1800" dirty="0">
                <a:solidFill>
                  <a:schemeClr val="bg1"/>
                </a:solidFill>
              </a:rPr>
              <a:t> Donnerstag 2.6.2022 16:40 Uhr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Wo?</a:t>
            </a:r>
            <a:r>
              <a:rPr lang="de-DE" sz="1800" dirty="0">
                <a:solidFill>
                  <a:schemeClr val="bg1"/>
                </a:solidFill>
              </a:rPr>
              <a:t> Digital im BBB-Raum: </a:t>
            </a:r>
            <a:r>
              <a:rPr lang="de-DE" sz="1800" b="1" i="0" u="sng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https://bbb.tu-dresden.de/b/mar-ae4-zcs-0yz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Alle Infos sind auch noch mal im OPAL</a:t>
            </a:r>
            <a:endParaRPr lang="en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344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B38F6F-65FB-42E4-B522-261839B5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Bedingte Breakpoints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5BFB2-4824-448E-BAD1-4E026768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Breakpoints können auch halten wenn: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Expression true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Schleife n Mal durchlaufen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85A646-BC27-C252-606D-B8B421D97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46" y="708431"/>
            <a:ext cx="3984671" cy="1268304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FE33F6-3460-D7DC-D6FD-4388732A8A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8"/>
          <a:stretch/>
        </p:blipFill>
        <p:spPr>
          <a:xfrm>
            <a:off x="2477230" y="2375347"/>
            <a:ext cx="9472417" cy="230344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CDEEC69-FC53-BF11-C869-76F21D64D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80" y="3033882"/>
            <a:ext cx="3579137" cy="1785061"/>
          </a:xfrm>
          <a:prstGeom prst="rect">
            <a:avLst/>
          </a:prstGeom>
        </p:spPr>
      </p:pic>
      <p:pic>
        <p:nvPicPr>
          <p:cNvPr id="16" name="Grafik 15" descr="Ein Bild, das Text, Screenshot, Monitor, Fernsehen enthält.&#10;&#10;Automatisch generierte Beschreibung">
            <a:extLst>
              <a:ext uri="{FF2B5EF4-FFF2-40B4-BE49-F238E27FC236}">
                <a16:creationId xmlns:a16="http://schemas.microsoft.com/office/drawing/2014/main" id="{A1722E28-7045-9348-3E4C-61E9C8415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50" y="2913746"/>
            <a:ext cx="6252221" cy="34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71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63EA3C6-EE43-4530-9375-F25494AA7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" t="1030" r="820" b="1461"/>
          <a:stretch/>
        </p:blipFill>
        <p:spPr>
          <a:xfrm>
            <a:off x="5880969" y="1625072"/>
            <a:ext cx="6213663" cy="4360861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116343A-B979-A099-AE71-C8C30C43BEBB}"/>
              </a:ext>
            </a:extLst>
          </p:cNvPr>
          <p:cNvSpPr txBox="1">
            <a:spLocks/>
          </p:cNvSpPr>
          <p:nvPr/>
        </p:nvSpPr>
        <p:spPr>
          <a:xfrm>
            <a:off x="874713" y="1481138"/>
            <a:ext cx="5308374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alle gesetzten Breakpoints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Erlaubt diese zu aktivieren/ deaktivieren </a:t>
            </a:r>
            <a:br>
              <a:rPr lang="de-DE" dirty="0"/>
            </a:br>
            <a:r>
              <a:rPr lang="de-DE" dirty="0"/>
              <a:t>oder auch wieder zu entfernen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nach IDE können Bedingungen hinzugefügt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Logging ist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A675EF8-0090-3A9E-DCB2-9C01C506874C}"/>
              </a:ext>
            </a:extLst>
          </p:cNvPr>
          <p:cNvSpPr txBox="1">
            <a:spLocks/>
          </p:cNvSpPr>
          <p:nvPr/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2060"/>
                </a:solidFill>
              </a:rPr>
              <a:t>Breakpoint-Fenster</a:t>
            </a:r>
            <a:endParaRPr lang="en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9429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59138F39-E2F6-62B6-F2B5-1E658754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4" y="2552645"/>
            <a:ext cx="8744399" cy="33656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5978689-218F-463A-A78F-F77A26B4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Programmfenster</a:t>
            </a:r>
          </a:p>
        </p:txBody>
      </p:sp>
      <p:pic>
        <p:nvPicPr>
          <p:cNvPr id="5" name="Inhaltsplatzhalter 4" descr="Ein Bild, das Screenshot, Monitor, drinnen, Bildschirm enthält.&#10;&#10;Automatisch generierte Beschreibung">
            <a:extLst>
              <a:ext uri="{FF2B5EF4-FFF2-40B4-BE49-F238E27FC236}">
                <a16:creationId xmlns:a16="http://schemas.microsoft.com/office/drawing/2014/main" id="{61F0158C-B9F7-4ECF-91C4-B537DB01A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086" y="1621473"/>
            <a:ext cx="9546248" cy="3250913"/>
          </a:xfr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A9B883F3-6A7C-48EB-A235-F9706A70AC34}"/>
              </a:ext>
            </a:extLst>
          </p:cNvPr>
          <p:cNvSpPr/>
          <p:nvPr/>
        </p:nvSpPr>
        <p:spPr>
          <a:xfrm>
            <a:off x="704850" y="1997192"/>
            <a:ext cx="540000" cy="2615447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435AD6-7EC1-467C-A9F8-AD342E879792}"/>
              </a:ext>
            </a:extLst>
          </p:cNvPr>
          <p:cNvSpPr txBox="1"/>
          <p:nvPr/>
        </p:nvSpPr>
        <p:spPr>
          <a:xfrm>
            <a:off x="457068" y="1436807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Breakpoint in Zeile 11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CF42802-4574-4742-A749-52FB508C43A5}"/>
              </a:ext>
            </a:extLst>
          </p:cNvPr>
          <p:cNvSpPr/>
          <p:nvPr/>
        </p:nvSpPr>
        <p:spPr>
          <a:xfrm>
            <a:off x="4814728" y="1997192"/>
            <a:ext cx="540000" cy="2676407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74D360-0A83-4175-AFD0-4A184298EF8C}"/>
              </a:ext>
            </a:extLst>
          </p:cNvPr>
          <p:cNvSpPr txBox="1"/>
          <p:nvPr/>
        </p:nvSpPr>
        <p:spPr>
          <a:xfrm>
            <a:off x="4083208" y="1297550"/>
            <a:ext cx="538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Blaue Zeile markiert, wo das Programm aktuell 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solidFill>
                  <a:prstClr val="black"/>
                </a:solidFill>
                <a:latin typeface="Trebuchet MS" panose="020B0603020202020204"/>
              </a:rPr>
              <a:t>       Zeile wurde noch nicht ausgeführt!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E90C02F5-3965-41F1-AAAC-8D59A27111DB}"/>
              </a:ext>
            </a:extLst>
          </p:cNvPr>
          <p:cNvSpPr/>
          <p:nvPr/>
        </p:nvSpPr>
        <p:spPr>
          <a:xfrm rot="3605402">
            <a:off x="8229995" y="3081327"/>
            <a:ext cx="540000" cy="2189338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CE8378-AD6C-42C0-B335-1EA9C15841C7}"/>
              </a:ext>
            </a:extLst>
          </p:cNvPr>
          <p:cNvSpPr txBox="1"/>
          <p:nvPr/>
        </p:nvSpPr>
        <p:spPr>
          <a:xfrm>
            <a:off x="9644942" y="3189305"/>
            <a:ext cx="232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Extra Informationen zur Laufzeit</a:t>
            </a:r>
          </a:p>
        </p:txBody>
      </p:sp>
      <p:pic>
        <p:nvPicPr>
          <p:cNvPr id="16" name="Grafik 15" descr="Ein Bild, das Text, Erste Hilfe-Kasten enthält.&#10;&#10;Automatisch generierte Beschreibung">
            <a:extLst>
              <a:ext uri="{FF2B5EF4-FFF2-40B4-BE49-F238E27FC236}">
                <a16:creationId xmlns:a16="http://schemas.microsoft.com/office/drawing/2014/main" id="{179F9B06-D16F-D40C-0952-68917640C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" r="83014"/>
          <a:stretch/>
        </p:blipFill>
        <p:spPr>
          <a:xfrm>
            <a:off x="9761126" y="4325989"/>
            <a:ext cx="538230" cy="62989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55ED7B9-5808-1FF8-1746-046BDF89465E}"/>
              </a:ext>
            </a:extLst>
          </p:cNvPr>
          <p:cNvSpPr txBox="1"/>
          <p:nvPr/>
        </p:nvSpPr>
        <p:spPr>
          <a:xfrm>
            <a:off x="9677759" y="4955880"/>
            <a:ext cx="2082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Springt zur aktuellen Zeile</a:t>
            </a:r>
          </a:p>
        </p:txBody>
      </p:sp>
    </p:spTree>
    <p:extLst>
      <p:ext uri="{BB962C8B-B14F-4D97-AF65-F5344CB8AC3E}">
        <p14:creationId xmlns:p14="http://schemas.microsoft.com/office/powerpoint/2010/main" val="29270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48FD4-121E-4744-BBED-D4A1605F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für Schritt zum Fehler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9E698F-AE7D-46B2-945F-908ABCDE2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verschiedene Varianten um das Programm weiter auszuführen</a:t>
            </a:r>
          </a:p>
          <a:p>
            <a:pPr>
              <a:buFont typeface="+mj-lt"/>
              <a:buAutoNum type="arabicPeriod"/>
            </a:pPr>
            <a:r>
              <a:rPr lang="de-DE" dirty="0"/>
              <a:t> Step Over – führt nächsten Befehl aus, geht nicht in die Methode hinein</a:t>
            </a:r>
          </a:p>
          <a:p>
            <a:pPr>
              <a:buFont typeface="+mj-lt"/>
              <a:buAutoNum type="arabicPeriod"/>
            </a:pPr>
            <a:r>
              <a:rPr lang="de-DE" dirty="0"/>
              <a:t> Step Into – geht in die nächste Methode hinein </a:t>
            </a:r>
          </a:p>
          <a:p>
            <a:pPr>
              <a:buFont typeface="+mj-lt"/>
              <a:buAutoNum type="arabicPeriod"/>
            </a:pPr>
            <a:r>
              <a:rPr lang="de-DE" dirty="0"/>
              <a:t> Step Out – geht eine „Ebene“ höher </a:t>
            </a:r>
          </a:p>
          <a:p>
            <a:pPr>
              <a:buFont typeface="+mj-lt"/>
              <a:buAutoNum type="arabicPeriod"/>
            </a:pPr>
            <a:r>
              <a:rPr lang="de-DE" dirty="0"/>
              <a:t> Resume – Programm läuft weiter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Bis zum nächsten Breakpoint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Bis zur Cursor-Position</a:t>
            </a:r>
          </a:p>
          <a:p>
            <a:pPr marL="429750" lvl="8" indent="-285750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Grafik 8" descr="Ein Bild, das Text, Erste Hilfe-Kasten enthält.&#10;&#10;Automatisch generierte Beschreibung">
            <a:extLst>
              <a:ext uri="{FF2B5EF4-FFF2-40B4-BE49-F238E27FC236}">
                <a16:creationId xmlns:a16="http://schemas.microsoft.com/office/drawing/2014/main" id="{9FE6C691-DD44-D5E2-E696-C58DEED21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/>
          <a:stretch/>
        </p:blipFill>
        <p:spPr>
          <a:xfrm>
            <a:off x="8087360" y="2181305"/>
            <a:ext cx="3921760" cy="9452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576B656-A662-278F-6E87-4E6ED8D80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4"/>
          <a:stretch/>
        </p:blipFill>
        <p:spPr>
          <a:xfrm>
            <a:off x="11217262" y="3249837"/>
            <a:ext cx="754040" cy="7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19D2EE-DD80-157B-5490-2C4945B48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6687" r="-1238"/>
          <a:stretch/>
        </p:blipFill>
        <p:spPr>
          <a:xfrm>
            <a:off x="8672237" y="2206042"/>
            <a:ext cx="3389067" cy="1763209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944F0F-B59E-DB3A-5F3F-3E32120C54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7"/>
          <a:stretch/>
        </p:blipFill>
        <p:spPr>
          <a:xfrm>
            <a:off x="8672237" y="2206043"/>
            <a:ext cx="3389067" cy="35624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6DC565-B6BA-4E05-81E2-D69EB5F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Variablen-Fenster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5E7A05-0D8E-4ED4-AC83-EB3AF2664D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Enthält alle Variablen im aktuellem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 kann auch weitere Variablen überwachen; werden immer aufgelistet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Variablen können angesehen und geändert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Manche Watches werden von der IDE hinzugefügt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1E6651-1E71-D3E5-258F-734D08731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6" y="3429000"/>
            <a:ext cx="8347655" cy="13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DC565-B6BA-4E05-81E2-D69EB5F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Variablen-Fenster – Verändern von Werten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D4E0F33-8C3F-A2BF-CAE1-26D5D2A6A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5" b="40748"/>
          <a:stretch/>
        </p:blipFill>
        <p:spPr>
          <a:xfrm>
            <a:off x="383521" y="2582398"/>
            <a:ext cx="1838590" cy="1446765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92EF69-235F-DFDF-466A-CA7601021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44" t="64726" r="45954" b="9335"/>
          <a:stretch/>
        </p:blipFill>
        <p:spPr>
          <a:xfrm>
            <a:off x="3184408" y="1285563"/>
            <a:ext cx="4542111" cy="47034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3E175E-635F-A320-C1F6-D0D5F86194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857" t="66115" r="50951" b="23006"/>
          <a:stretch/>
        </p:blipFill>
        <p:spPr>
          <a:xfrm>
            <a:off x="8951896" y="2486380"/>
            <a:ext cx="2875982" cy="2358123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20ABBDC-E3F0-8ED6-2633-5AC35103DDF1}"/>
              </a:ext>
            </a:extLst>
          </p:cNvPr>
          <p:cNvSpPr/>
          <p:nvPr/>
        </p:nvSpPr>
        <p:spPr>
          <a:xfrm>
            <a:off x="2222111" y="3021874"/>
            <a:ext cx="962297" cy="613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2215922-CC3B-E890-2ACA-8D8925234A9C}"/>
              </a:ext>
            </a:extLst>
          </p:cNvPr>
          <p:cNvSpPr/>
          <p:nvPr/>
        </p:nvSpPr>
        <p:spPr>
          <a:xfrm>
            <a:off x="7712866" y="3429000"/>
            <a:ext cx="962297" cy="613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176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C1707-BA47-4C14-860F-5352FE4D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 Stack-Fenster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2BF4C1-08AB-48BF-867E-B24C48DC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Java-VM ist jede Methode in einem Frame – Siehe [3] 2.6</a:t>
            </a:r>
          </a:p>
          <a:p>
            <a:r>
              <a:rPr lang="de-DE" dirty="0"/>
              <a:t>Dazu gehören die entsprechenden Variablen</a:t>
            </a:r>
          </a:p>
          <a:p>
            <a:r>
              <a:rPr lang="de-DE" dirty="0"/>
              <a:t>Frames können durchsucht werden</a:t>
            </a:r>
          </a:p>
          <a:p>
            <a:endParaRPr lang="de-DE" dirty="0"/>
          </a:p>
          <a:p>
            <a:r>
              <a:rPr lang="de-DE" dirty="0"/>
              <a:t>Ein Frame kann auch verworfen werden</a:t>
            </a:r>
          </a:p>
          <a:p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FC9F4F0-F487-A136-FE89-40AA7B92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32" y="902223"/>
            <a:ext cx="4590368" cy="505355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202D9C-25F6-1284-A4D8-BD1A3EDF0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3" t="48175" r="68625" b="22301"/>
          <a:stretch/>
        </p:blipFill>
        <p:spPr>
          <a:xfrm>
            <a:off x="1898403" y="3299678"/>
            <a:ext cx="4126948" cy="2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13C2E-F123-6A9D-04F2-3081A954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Fenster - Memory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D7C5-857B-675F-8282-FB34B4FFD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</a:t>
            </a:r>
            <a:r>
              <a:rPr lang="de-DE" sz="1800" i="1" dirty="0"/>
              <a:t>alle</a:t>
            </a:r>
            <a:r>
              <a:rPr lang="de-DE" dirty="0"/>
              <a:t> Objekte im Speicher!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Sind nach Klasse sortiert.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exakte Anzahl der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 = Änderung seit letztem Update</a:t>
            </a:r>
            <a:endParaRPr lang="en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FF69BA2-BE59-28F6-3EC3-0169FD719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93" y="346075"/>
            <a:ext cx="5632739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53519-F53F-F8C2-1EC5-FDFB05DE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Hilfen - IntelliJ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A251A9-9FB3-51E8-AA28-7A30B2E4C0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Expression Evaluator</a:t>
            </a:r>
          </a:p>
          <a:p>
            <a:r>
              <a:rPr lang="de-DE" dirty="0"/>
              <a:t>(Alt + F8) </a:t>
            </a:r>
          </a:p>
          <a:p>
            <a:r>
              <a:rPr lang="de-DE" dirty="0"/>
              <a:t>Kann jeden Ausdruck auswerten</a:t>
            </a:r>
          </a:p>
          <a:p>
            <a:r>
              <a:rPr lang="de-DE" dirty="0"/>
              <a:t>Achtung kann Schaden anrichten!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9D6E87F-EE64-98D5-7C04-C41F7D6CA87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dirty="0"/>
              <a:t>Chain Stream </a:t>
            </a:r>
          </a:p>
          <a:p>
            <a:r>
              <a:rPr lang="de-DE" dirty="0"/>
              <a:t>Benötigt ausführende Aktion</a:t>
            </a:r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8C77772-4979-096A-2D93-E0825EC9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80" y="2287307"/>
            <a:ext cx="5457825" cy="34356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157F2A-99C7-1B23-D01A-3FB419B7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78" y="1481138"/>
            <a:ext cx="336567" cy="26671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5DDB49C-12FE-31BF-629F-EB1F6E323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91" y="1471613"/>
            <a:ext cx="285765" cy="260363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0FB460-348E-F369-4EAB-23FF44040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786033"/>
            <a:ext cx="4248368" cy="1124008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FB059DE-AB1B-FC68-C264-B675BEFA8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5" y="4005122"/>
            <a:ext cx="4648439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BF662-8660-5DC9-93F0-C4DE41EE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D5A1B-14B1-6147-2FFC-D2C957912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Prüft zur Laufzeit, ob ein bestimmter </a:t>
            </a:r>
            <a:r>
              <a:rPr lang="de-DE" dirty="0">
                <a:solidFill>
                  <a:srgbClr val="FF0000"/>
                </a:solidFill>
              </a:rPr>
              <a:t>Fehler</a:t>
            </a:r>
            <a:r>
              <a:rPr lang="de-DE" dirty="0"/>
              <a:t> auftrat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Geben die Abweichung vom </a:t>
            </a:r>
            <a:r>
              <a:rPr lang="de-DE" dirty="0">
                <a:solidFill>
                  <a:srgbClr val="00B050"/>
                </a:solidFill>
              </a:rPr>
              <a:t>Sollzustand</a:t>
            </a:r>
            <a:r>
              <a:rPr lang="de-DE" dirty="0"/>
              <a:t> an.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Geben nicht die </a:t>
            </a:r>
            <a:r>
              <a:rPr lang="de-DE" dirty="0">
                <a:solidFill>
                  <a:srgbClr val="FF0000"/>
                </a:solidFill>
              </a:rPr>
              <a:t>Ursache</a:t>
            </a:r>
            <a:r>
              <a:rPr lang="de-DE" dirty="0"/>
              <a:t> 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Test sollte eine </a:t>
            </a:r>
            <a:r>
              <a:rPr lang="de-DE" dirty="0">
                <a:solidFill>
                  <a:srgbClr val="00B0F0"/>
                </a:solidFill>
              </a:rPr>
              <a:t>Fehler-Message</a:t>
            </a:r>
            <a:r>
              <a:rPr lang="de-DE" dirty="0"/>
              <a:t> besitzen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pic>
        <p:nvPicPr>
          <p:cNvPr id="5" name="Grafik 4" descr="Klemmbrett gemischt mit einfarbiger Füllung">
            <a:extLst>
              <a:ext uri="{FF2B5EF4-FFF2-40B4-BE49-F238E27FC236}">
                <a16:creationId xmlns:a16="http://schemas.microsoft.com/office/drawing/2014/main" id="{A8CD9951-28F6-4182-3145-A578340F9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74" y="622497"/>
            <a:ext cx="2268201" cy="226820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8AC59CC-E201-BFE3-A631-96A25F338993}"/>
              </a:ext>
            </a:extLst>
          </p:cNvPr>
          <p:cNvSpPr txBox="1">
            <a:spLocks/>
          </p:cNvSpPr>
          <p:nvPr/>
        </p:nvSpPr>
        <p:spPr>
          <a:xfrm>
            <a:off x="874712" y="3394720"/>
            <a:ext cx="10580687" cy="22682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Einordnung von Tests:</a:t>
            </a:r>
          </a:p>
          <a:p>
            <a:r>
              <a:rPr lang="de-DE" dirty="0"/>
              <a:t>Nach „Stufen“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Unit-Test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Integration-Test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Abnahme-Test</a:t>
            </a:r>
          </a:p>
          <a:p>
            <a:r>
              <a:rPr lang="de-DE" dirty="0"/>
              <a:t>   (Siehe V-Modell)</a:t>
            </a:r>
          </a:p>
          <a:p>
            <a:endParaRPr lang="de-DE" dirty="0"/>
          </a:p>
          <a:p>
            <a:endParaRPr lang="de-DE" dirty="0"/>
          </a:p>
          <a:p>
            <a:endParaRPr lang="en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71708C-3D1F-F852-FB6E-80472217301E}"/>
              </a:ext>
            </a:extLst>
          </p:cNvPr>
          <p:cNvSpPr txBox="1"/>
          <p:nvPr/>
        </p:nvSpPr>
        <p:spPr>
          <a:xfrm>
            <a:off x="3063370" y="3699726"/>
            <a:ext cx="2588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</a:rPr>
              <a:t>Nach „Akteur“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Manuel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Automatisch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702232-58EE-AFF6-8F54-DB19E681C6B8}"/>
              </a:ext>
            </a:extLst>
          </p:cNvPr>
          <p:cNvSpPr txBox="1"/>
          <p:nvPr/>
        </p:nvSpPr>
        <p:spPr>
          <a:xfrm>
            <a:off x="9060274" y="3699726"/>
            <a:ext cx="25882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</a:rPr>
              <a:t>Nach „Wissen“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White-Box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Gray-Box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Black-Box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E316EF-2B92-3CB7-AA35-3A5EA6D1C663}"/>
              </a:ext>
            </a:extLst>
          </p:cNvPr>
          <p:cNvSpPr txBox="1"/>
          <p:nvPr/>
        </p:nvSpPr>
        <p:spPr>
          <a:xfrm>
            <a:off x="5777263" y="3699726"/>
            <a:ext cx="258827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02060"/>
                </a:solidFill>
              </a:rPr>
              <a:t>Nach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Funktional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Nicht funktional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Änderungsbezogen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White-Box</a:t>
            </a:r>
          </a:p>
          <a:p>
            <a:r>
              <a:rPr lang="de-DE" sz="1600" b="1" dirty="0">
                <a:solidFill>
                  <a:srgbClr val="002060"/>
                </a:solidFill>
              </a:rPr>
              <a:t>     (nach [5])</a:t>
            </a:r>
          </a:p>
          <a:p>
            <a:endParaRPr lang="de-DE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0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CCBFC-5AA9-435F-89AC-CE92E177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F14394-89C7-4B15-9572-14E361963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 Wie es nicht geht!</a:t>
            </a:r>
          </a:p>
          <a:p>
            <a:pPr>
              <a:buFont typeface="+mj-lt"/>
              <a:buAutoNum type="arabicPeriod"/>
            </a:pPr>
            <a:r>
              <a:rPr lang="de-DE" dirty="0"/>
              <a:t> Grundlagen</a:t>
            </a:r>
          </a:p>
          <a:p>
            <a:pPr>
              <a:buFont typeface="+mj-lt"/>
              <a:buAutoNum type="arabicPeriod"/>
            </a:pPr>
            <a:r>
              <a:rPr lang="de-DE" dirty="0"/>
              <a:t> Der Debugger und seine Bestandteile in einer IDE</a:t>
            </a:r>
          </a:p>
          <a:p>
            <a:pPr>
              <a:buFont typeface="+mj-lt"/>
              <a:buAutoNum type="arabicPeriod"/>
            </a:pPr>
            <a:r>
              <a:rPr lang="de-DE" dirty="0"/>
              <a:t> Debuggen mit Tests</a:t>
            </a:r>
          </a:p>
          <a:p>
            <a:pPr>
              <a:buFont typeface="+mj-lt"/>
              <a:buAutoNum type="arabicPeriod"/>
            </a:pPr>
            <a:r>
              <a:rPr lang="de-DE" dirty="0"/>
              <a:t> Das Beispiel Bibliothek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8291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C0D65-ADC5-C751-0108-51EE1EF6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 können mehr als public testen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DBBC3-23AD-7473-E38E-DB3D8156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Gängige Praxis:</a:t>
            </a:r>
          </a:p>
          <a:p>
            <a:r>
              <a:rPr lang="de-DE" dirty="0"/>
              <a:t>Klassen in: src.</a:t>
            </a:r>
            <a:r>
              <a:rPr lang="de-DE" dirty="0">
                <a:solidFill>
                  <a:srgbClr val="00B0F0"/>
                </a:solidFill>
              </a:rPr>
              <a:t>project.section.</a:t>
            </a:r>
            <a:r>
              <a:rPr lang="de-DE" dirty="0">
                <a:solidFill>
                  <a:srgbClr val="FF0000"/>
                </a:solidFill>
              </a:rPr>
              <a:t>MeineKlasse.java</a:t>
            </a:r>
          </a:p>
          <a:p>
            <a:r>
              <a:rPr lang="de-DE" dirty="0"/>
              <a:t>Tests in:    test.</a:t>
            </a:r>
            <a:r>
              <a:rPr lang="de-DE" dirty="0">
                <a:solidFill>
                  <a:srgbClr val="00B0F0"/>
                </a:solidFill>
              </a:rPr>
              <a:t>project.section.</a:t>
            </a:r>
            <a:r>
              <a:rPr lang="de-DE" dirty="0">
                <a:solidFill>
                  <a:srgbClr val="92D050"/>
                </a:solidFill>
              </a:rPr>
              <a:t>MeineKlasseTest.java</a:t>
            </a:r>
          </a:p>
          <a:p>
            <a:endParaRPr lang="de-DE" dirty="0"/>
          </a:p>
          <a:p>
            <a:r>
              <a:rPr lang="de-DE" dirty="0"/>
              <a:t>Beide Klassen sind im package </a:t>
            </a:r>
            <a:r>
              <a:rPr lang="de-DE" dirty="0">
                <a:solidFill>
                  <a:srgbClr val="00B0F0"/>
                </a:solidFill>
              </a:rPr>
              <a:t>project.section</a:t>
            </a:r>
            <a:endParaRPr lang="de-DE" dirty="0"/>
          </a:p>
          <a:p>
            <a:r>
              <a:rPr lang="de-DE" dirty="0"/>
              <a:t>Dadurch hat </a:t>
            </a:r>
            <a:r>
              <a:rPr lang="de-DE" dirty="0">
                <a:solidFill>
                  <a:srgbClr val="92D050"/>
                </a:solidFill>
              </a:rPr>
              <a:t>MeineKlasseTest.java</a:t>
            </a:r>
            <a:r>
              <a:rPr lang="de-DE" dirty="0"/>
              <a:t> auf alle </a:t>
            </a:r>
            <a:r>
              <a:rPr lang="de-DE" i="1" dirty="0"/>
              <a:t>public</a:t>
            </a:r>
            <a:r>
              <a:rPr lang="de-DE" dirty="0"/>
              <a:t>, </a:t>
            </a:r>
            <a:r>
              <a:rPr lang="de-DE" i="1" dirty="0"/>
              <a:t>package</a:t>
            </a:r>
            <a:r>
              <a:rPr lang="de-DE" dirty="0"/>
              <a:t> und </a:t>
            </a:r>
            <a:r>
              <a:rPr lang="de-DE" i="1" dirty="0"/>
              <a:t>protected</a:t>
            </a:r>
            <a:r>
              <a:rPr lang="de-DE" dirty="0"/>
              <a:t> Methoden/Attribute Zugriff</a:t>
            </a:r>
            <a:endParaRPr lang="en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9E8222-3C16-68FD-0562-DBF2D43C9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1" y="4172349"/>
            <a:ext cx="4932783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de.oliver.structure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lang="de-DE" altLang="en-DE" sz="1100" dirty="0">
                <a:solidFill>
                  <a:srgbClr val="CC7832"/>
                </a:solidFill>
                <a:latin typeface="JetBrains Mono"/>
              </a:rPr>
              <a:t>... 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abstract class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Arbeitsplatz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T 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Person&gt; 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Verschmutzbar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 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T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nutzer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protected double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verschmutzung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en-DE" altLang="en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D43128-8392-13B8-15A9-C8AF45C31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388" y="3772202"/>
            <a:ext cx="5480179" cy="21159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de.oliver.structure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en-DE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… 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static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org.junit.jupiter.api.Assertions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.*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ArbeitsplatzTest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endParaRPr kumimoji="0" lang="de-DE" altLang="en-DE" sz="1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en-DE" sz="1100" dirty="0">
              <a:solidFill>
                <a:srgbClr val="A9B7C6"/>
              </a:solidFill>
              <a:latin typeface="JetBrains Mono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isDreckigTrue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100" b="0" i="1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assertFalse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arbeitsplatz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.isDreckig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"Am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Anfang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darf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es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nicht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dreckig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sein"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var 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 =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arbeitsplatz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verschmutzung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arbeitsplatz</a:t>
            </a:r>
            <a:r>
              <a:rPr kumimoji="0" lang="en-DE" altLang="en-DE" sz="11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.verschmutzen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DE" altLang="en-DE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DE" altLang="en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en-DE" sz="1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82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C0D65-ADC5-C751-0108-51EE1EF6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 müssen </a:t>
            </a:r>
            <a:r>
              <a:rPr lang="de-DE" u="sng" dirty="0"/>
              <a:t>nicht</a:t>
            </a:r>
            <a:r>
              <a:rPr lang="de-DE" dirty="0"/>
              <a:t> private testen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DBBC3-23AD-7473-E38E-DB3D8156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Private steuert das innere Verhalten des Objektes. Es ist für alle anderen unwichtig.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Private Methoden sollen helfen, das äußere Verhalten zu erreichen.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Private Methoden werden durch nicht private Methoden aufgerufen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Wenn private explizit getestet werden muss, dann ist es oft schlechtes Design!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Reflection erlaubt das Testen der privaten Methoden, aber es sollte sparsam eingesetzt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68651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11475-70A1-43B1-8AAF-7E375B26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JUNIT 5.8.0 [4] – Neue Features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F4D629-4EAE-4227-86E1-09E265A8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assertX(</a:t>
            </a:r>
            <a:r>
              <a:rPr lang="de-DE" dirty="0">
                <a:solidFill>
                  <a:srgbClr val="00B050"/>
                </a:solidFill>
              </a:rPr>
              <a:t>Sollwert</a:t>
            </a:r>
            <a:r>
              <a:rPr lang="de-DE" dirty="0">
                <a:solidFill>
                  <a:srgbClr val="002060"/>
                </a:solidFill>
              </a:rPr>
              <a:t>,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Istwert</a:t>
            </a:r>
            <a:r>
              <a:rPr lang="de-DE" dirty="0">
                <a:solidFill>
                  <a:srgbClr val="002060"/>
                </a:solidFill>
              </a:rPr>
              <a:t>,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dirty="0">
                <a:solidFill>
                  <a:srgbClr val="00B0F0"/>
                </a:solidFill>
              </a:rPr>
              <a:t>„Nachricht bei Fehler“</a:t>
            </a:r>
            <a:r>
              <a:rPr lang="de-DE" dirty="0">
                <a:solidFill>
                  <a:srgbClr val="002060"/>
                </a:solidFill>
              </a:rPr>
              <a:t>)</a:t>
            </a:r>
          </a:p>
          <a:p>
            <a:r>
              <a:rPr lang="de-DE" dirty="0"/>
              <a:t>assertAll – alle enthaltenen assertX werden ausgeführt und zusammen ausgegeben.</a:t>
            </a:r>
          </a:p>
          <a:p>
            <a:endParaRPr lang="de-DE" dirty="0"/>
          </a:p>
          <a:p>
            <a:r>
              <a:rPr lang="de-DE" dirty="0"/>
              <a:t>Liste der Annotationen: </a:t>
            </a:r>
            <a:r>
              <a:rPr lang="de-DE" dirty="0">
                <a:hlinkClick r:id="rId2"/>
              </a:rPr>
              <a:t>https://junit.org/junit5/docs/current/user-guide/#writing-tests-annotations</a:t>
            </a:r>
            <a:r>
              <a:rPr lang="de-DE" dirty="0"/>
              <a:t>   </a:t>
            </a:r>
          </a:p>
          <a:p>
            <a:r>
              <a:rPr lang="de-DE" dirty="0"/>
              <a:t>@ParameterizedTest – „Template“ für viele Testfälle</a:t>
            </a:r>
          </a:p>
          <a:p>
            <a:r>
              <a:rPr lang="de-DE" dirty="0"/>
              <a:t>@DisplayName – Name im Testergebnis</a:t>
            </a:r>
          </a:p>
          <a:p>
            <a:endParaRPr lang="de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518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D601D-8730-4DB3-ACAC-4C5F7A08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 in einer IDE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DE73DE-8C66-4136-96D1-1CAD290B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IDEs haben integrierte Test-Umgebungen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Liefern Übersicht der Ergebnisse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Tests automatisch starten</a:t>
            </a:r>
            <a:endParaRPr lang="en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95C4F6-BC58-738A-E706-3C21504D0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62" y="346075"/>
            <a:ext cx="3527526" cy="4196142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A2DB33F-AA02-CB66-5B92-DDD2D2BEA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37" y="4671646"/>
            <a:ext cx="8664778" cy="11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4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5A64C2-8CA6-4753-875A-A4D32567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050" y="925417"/>
            <a:ext cx="5045726" cy="5809767"/>
          </a:xfrm>
        </p:spPr>
        <p:txBody>
          <a:bodyPr>
            <a:normAutofit/>
          </a:bodyPr>
          <a:lstStyle/>
          <a:p>
            <a:pPr marL="72000" algn="r"/>
            <a:r>
              <a:rPr lang="de-DE" dirty="0"/>
              <a:t>		           Test ist erfolgreich. </a:t>
            </a:r>
          </a:p>
          <a:p>
            <a:pPr marL="72000" algn="r"/>
            <a:r>
              <a:rPr lang="de-DE" dirty="0"/>
              <a:t>		               	     Keine Fehler. </a:t>
            </a:r>
          </a:p>
          <a:p>
            <a:pPr marL="72000" algn="r"/>
            <a:endParaRPr lang="de-DE" sz="900" dirty="0"/>
          </a:p>
          <a:p>
            <a:pPr marL="72000" algn="r"/>
            <a:r>
              <a:rPr lang="de-DE" dirty="0"/>
              <a:t>		   Test ist fehlgeschlagen. </a:t>
            </a:r>
          </a:p>
          <a:p>
            <a:pPr marL="72000" indent="0" algn="r">
              <a:buNone/>
            </a:pPr>
            <a:r>
              <a:rPr lang="de-DE" dirty="0"/>
              <a:t>     		    Ergebnis stimmt nicht. </a:t>
            </a:r>
          </a:p>
          <a:p>
            <a:pPr marL="72000" algn="r"/>
            <a:endParaRPr lang="de-DE" sz="1000" dirty="0"/>
          </a:p>
          <a:p>
            <a:pPr marL="72000" algn="r"/>
            <a:r>
              <a:rPr lang="de-DE" dirty="0"/>
              <a:t>		   Test ist fehlgeschlagen. </a:t>
            </a:r>
          </a:p>
          <a:p>
            <a:pPr marL="72000" algn="r"/>
            <a:r>
              <a:rPr lang="de-DE" dirty="0"/>
              <a:t>	Explizit durch den Entwickler!</a:t>
            </a:r>
          </a:p>
          <a:p>
            <a:pPr marL="72000" algn="r"/>
            <a:endParaRPr lang="de-DE" sz="1200" dirty="0"/>
          </a:p>
          <a:p>
            <a:pPr marL="72000" algn="r"/>
            <a:r>
              <a:rPr lang="de-DE" dirty="0"/>
              <a:t>Der Test  wurde unerwartet unterbrochen. </a:t>
            </a:r>
          </a:p>
          <a:p>
            <a:pPr marL="72000" indent="0" algn="r">
              <a:spcBef>
                <a:spcPts val="600"/>
              </a:spcBef>
              <a:buNone/>
            </a:pPr>
            <a:r>
              <a:rPr lang="de-DE" dirty="0"/>
              <a:t>		   Eine Exception trat auf.</a:t>
            </a:r>
          </a:p>
          <a:p>
            <a:pPr marL="72000" indent="0" algn="r">
              <a:buNone/>
            </a:pPr>
            <a:endParaRPr lang="de-DE" sz="1100" dirty="0"/>
          </a:p>
          <a:p>
            <a:pPr marL="72000" algn="r"/>
            <a:r>
              <a:rPr lang="de-DE" dirty="0"/>
              <a:t>              Test wird als abgebrochen markiert</a:t>
            </a:r>
          </a:p>
          <a:p>
            <a:pPr marL="72000" indent="0" algn="r">
              <a:buNone/>
            </a:pPr>
            <a:endParaRPr lang="de-DE" sz="1400" dirty="0"/>
          </a:p>
          <a:p>
            <a:pPr marL="72000" indent="0" algn="r">
              <a:buNone/>
            </a:pPr>
            <a:endParaRPr lang="de-DE" dirty="0"/>
          </a:p>
          <a:p>
            <a:pPr marL="72000" algn="r"/>
            <a:r>
              <a:rPr lang="de-DE" dirty="0"/>
              <a:t>		       Test wurde ignoriert. 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DD4DF-303E-53B1-4EAD-65153B3F1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" t="-348" r="-587" b="348"/>
          <a:stretch/>
        </p:blipFill>
        <p:spPr>
          <a:xfrm>
            <a:off x="6026428" y="0"/>
            <a:ext cx="6165572" cy="6256387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B87D1731-0A6F-9760-1E6F-806ED1AF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77" y="281225"/>
            <a:ext cx="10580687" cy="684213"/>
          </a:xfrm>
        </p:spPr>
        <p:txBody>
          <a:bodyPr/>
          <a:lstStyle/>
          <a:p>
            <a:r>
              <a:rPr lang="de-DE" dirty="0"/>
              <a:t>Arten von Testergebnissen</a:t>
            </a:r>
            <a:br>
              <a:rPr lang="en-DE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930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7AE6D9-8BDB-4DE2-B680-30E3F6A70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2338"/>
            <a:ext cx="11061017" cy="3159456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BB22903-7567-4004-AA7E-EDFFFBCD9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" t="-348" r="-587" b="348"/>
          <a:stretch/>
        </p:blipFill>
        <p:spPr>
          <a:xfrm>
            <a:off x="6026428" y="0"/>
            <a:ext cx="6165572" cy="6256387"/>
          </a:xfrm>
          <a:prstGeom prst="rect">
            <a:avLst/>
          </a:prstGeom>
        </p:spPr>
      </p:pic>
      <p:sp>
        <p:nvSpPr>
          <p:cNvPr id="5" name="Titel 6">
            <a:extLst>
              <a:ext uri="{FF2B5EF4-FFF2-40B4-BE49-F238E27FC236}">
                <a16:creationId xmlns:a16="http://schemas.microsoft.com/office/drawing/2014/main" id="{92641898-21CA-B5D8-DBC6-D114DB29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77" y="281225"/>
            <a:ext cx="10580687" cy="684213"/>
          </a:xfrm>
        </p:spPr>
        <p:txBody>
          <a:bodyPr/>
          <a:lstStyle/>
          <a:p>
            <a:r>
              <a:rPr lang="de-DE" dirty="0"/>
              <a:t>Arten von Testergebnissen</a:t>
            </a:r>
            <a:br>
              <a:rPr lang="en-DE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058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86249-4EAF-47CC-8A51-094DDE9C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Anforderungen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B4419B-D0E7-4681-BD00-FE4463A0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Java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IDE wie Eclipse, IntelliJ, VS Code usw.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Download des Repos von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Entweder lokaler Import oder direkt vom Server in die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2361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554B0-2AAD-4185-80B9-919F2F26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Situation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010C2E-BFE2-46ED-80DB-2F51766E7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 den ersten Übungen ist die Bibliothek bereits bekannt.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Diese ist inzwischen zu einer großen Anwendung angewachsen.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gibt Personal- und Besucher-Verwaltung sowie Leseräume.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 SHKs haben diese Anwendung gebaut.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 eine hat die Tests, der andere den Quellcode geschrieben.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Leider sind im Quellcode Fehler. Dies wurde durch die Tests herausgefunden.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840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86249-4EAF-47CC-8A51-094DDE9C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Aufgabe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B4419B-D0E7-4681-BD00-FE4463A0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Finden der Bugs im Projekt anhand der Tests und durch anwenden von Debugging. </a:t>
            </a:r>
          </a:p>
          <a:p>
            <a:r>
              <a:rPr lang="de-DE" dirty="0"/>
              <a:t>Hinweise: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Tests sind korrekt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Stellen, die Features ab Java 8 haben, sind korrekt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neuen Features sollen Motivation sein, sich selbst mit neuen Features in Java zu beschäftigen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Weitere Information finden Sie im GitHub-Repository in dem Datei </a:t>
            </a:r>
            <a:r>
              <a:rPr lang="de-DE" i="1" dirty="0"/>
              <a:t>readme.md</a:t>
            </a:r>
            <a:endParaRPr lang="de-DE" dirty="0"/>
          </a:p>
          <a:p>
            <a:endParaRPr lang="de-DE" dirty="0"/>
          </a:p>
          <a:p>
            <a:r>
              <a:rPr lang="de-DE" dirty="0"/>
              <a:t>2 Phasen: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Mit Tests die Fehler eingrenzen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Durch Debugging die fehlerhaften Stellen suchen und beheben 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417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9B0DF-50BF-4F41-AC5E-7895A278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Elemente, die in Java 8+ neu sind  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25CC0-CF84-4DE7-9FB6-743D8E7D4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Pattern matching for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Pattern matching for instanceof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Enhanced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Switch-Expression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Textblocks</a:t>
            </a:r>
          </a:p>
        </p:txBody>
      </p:sp>
    </p:spTree>
    <p:extLst>
      <p:ext uri="{BB962C8B-B14F-4D97-AF65-F5344CB8AC3E}">
        <p14:creationId xmlns:p14="http://schemas.microsoft.com/office/powerpoint/2010/main" val="16255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985D8-41F2-F713-51EE-82E6293B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5B23B1-D201-ECA4-4E10-6AB2DB41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Kennen der Debugging-Grundlagen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Debugging mit der IDE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2060"/>
                </a:solidFill>
              </a:rPr>
              <a:t>Kennen der Test-Grundlagen</a:t>
            </a:r>
            <a:endParaRPr lang="de-DE" sz="1600" b="1" dirty="0">
              <a:solidFill>
                <a:srgbClr val="00206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Test mit IDEs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Bugs durch Tests finden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02060"/>
                </a:solidFill>
              </a:rPr>
              <a:t>Motivation für Java-Features im Selbststudium</a:t>
            </a:r>
          </a:p>
          <a:p>
            <a:endParaRPr lang="en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24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A6D85-D027-4F40-80C1-4378C02B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Klassendiagramm</a:t>
            </a:r>
            <a:endParaRPr lang="en-DE"/>
          </a:p>
        </p:txBody>
      </p:sp>
      <p:pic>
        <p:nvPicPr>
          <p:cNvPr id="4173" name="Grafik 4172">
            <a:extLst>
              <a:ext uri="{FF2B5EF4-FFF2-40B4-BE49-F238E27FC236}">
                <a16:creationId xmlns:a16="http://schemas.microsoft.com/office/drawing/2014/main" id="{3D0EF27C-A243-140A-E8EE-DEC68710E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295" b="52771"/>
          <a:stretch/>
        </p:blipFill>
        <p:spPr>
          <a:xfrm>
            <a:off x="169498" y="779013"/>
            <a:ext cx="6886994" cy="49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2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A6D85-D027-4F40-80C1-4378C02B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Klassendiagramm</a:t>
            </a:r>
            <a:endParaRPr lang="en-DE"/>
          </a:p>
        </p:txBody>
      </p:sp>
      <p:pic>
        <p:nvPicPr>
          <p:cNvPr id="4173" name="Grafik 4172">
            <a:extLst>
              <a:ext uri="{FF2B5EF4-FFF2-40B4-BE49-F238E27FC236}">
                <a16:creationId xmlns:a16="http://schemas.microsoft.com/office/drawing/2014/main" id="{3D0EF27C-A243-140A-E8EE-DEC68710E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7" r="29857" b="35070"/>
          <a:stretch/>
        </p:blipFill>
        <p:spPr>
          <a:xfrm>
            <a:off x="736601" y="954088"/>
            <a:ext cx="6520001" cy="46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1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A6D85-D027-4F40-80C1-4378C02B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Klassendiagramm</a:t>
            </a:r>
            <a:endParaRPr lang="en-DE"/>
          </a:p>
        </p:txBody>
      </p:sp>
      <p:pic>
        <p:nvPicPr>
          <p:cNvPr id="4173" name="Grafik 4172">
            <a:extLst>
              <a:ext uri="{FF2B5EF4-FFF2-40B4-BE49-F238E27FC236}">
                <a16:creationId xmlns:a16="http://schemas.microsoft.com/office/drawing/2014/main" id="{3D0EF27C-A243-140A-E8EE-DEC68710E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53" t="-93" r="139" b="35163"/>
          <a:stretch/>
        </p:blipFill>
        <p:spPr>
          <a:xfrm>
            <a:off x="1696720" y="735648"/>
            <a:ext cx="8432799" cy="52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56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A6D85-D027-4F40-80C1-4378C02B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Klassendiagramm</a:t>
            </a:r>
            <a:endParaRPr lang="en-DE"/>
          </a:p>
        </p:txBody>
      </p:sp>
      <p:pic>
        <p:nvPicPr>
          <p:cNvPr id="4173" name="Grafik 4172">
            <a:extLst>
              <a:ext uri="{FF2B5EF4-FFF2-40B4-BE49-F238E27FC236}">
                <a16:creationId xmlns:a16="http://schemas.microsoft.com/office/drawing/2014/main" id="{3D0EF27C-A243-140A-E8EE-DEC68710E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7" t="29362" r="20653" b="905"/>
          <a:stretch/>
        </p:blipFill>
        <p:spPr>
          <a:xfrm>
            <a:off x="3428999" y="830958"/>
            <a:ext cx="5334001" cy="51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66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493D1A-6653-4FA3-B6F7-E0FBEAEC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– Tests analysieren</a:t>
            </a:r>
            <a:endParaRPr lang="en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6364FC-08A3-35F1-DEE8-CF102B43F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90" y="919075"/>
            <a:ext cx="3410125" cy="2216264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1E7F2C-9B16-F5A1-267D-EF5DEE699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1" b="4482"/>
          <a:stretch/>
        </p:blipFill>
        <p:spPr>
          <a:xfrm>
            <a:off x="7858490" y="486109"/>
            <a:ext cx="3378374" cy="4201864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FA7FE78-EC88-4485-898E-29DF2700C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0" y="4745959"/>
            <a:ext cx="11075248" cy="1499569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946CC8C-8883-F595-58D1-D2EE56954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4" y="919574"/>
            <a:ext cx="6960425" cy="34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9675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5E789-489A-4A8B-9D5C-695FCB84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32B2FF-83E2-417C-956B-53374CFAE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„Lösung“-Branch sind die Lösungen zu finden. Diese sind mit Todo´s markiert. </a:t>
            </a:r>
          </a:p>
          <a:p>
            <a:endParaRPr lang="de-DE" dirty="0"/>
          </a:p>
          <a:p>
            <a:r>
              <a:rPr lang="de-DE" dirty="0"/>
              <a:t>16 Bugs können gefunden werden</a:t>
            </a:r>
          </a:p>
          <a:p>
            <a:endParaRPr lang="de-DE" dirty="0"/>
          </a:p>
          <a:p>
            <a:r>
              <a:rPr lang="de-DE" dirty="0"/>
              <a:t>Mögliches Refactoring: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Singleton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Abstrakte Klassen einfügen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State-Pattern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Observer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35670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A0F6A-FACA-4207-A876-6CCEA37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Fürs Selbststudium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ECC84-BF4E-4C83-9719-C58676C2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Findet schlechte Ideen und verbessert Sie</a:t>
            </a:r>
          </a:p>
          <a:p>
            <a:r>
              <a:rPr lang="de-DE" dirty="0"/>
              <a:t>Nutzt SonarQube/SonarLint für Codequalität</a:t>
            </a:r>
            <a:endParaRPr lang="en-DE" dirty="0"/>
          </a:p>
          <a:p>
            <a:r>
              <a:rPr lang="de-DE" dirty="0"/>
              <a:t>Erweitert die Bibliothek</a:t>
            </a:r>
          </a:p>
          <a:p>
            <a:pPr lvl="1"/>
            <a:r>
              <a:rPr lang="de-DE" b="1" dirty="0"/>
              <a:t>Nutzt TDD (Test-Driven-Development)</a:t>
            </a:r>
          </a:p>
          <a:p>
            <a:r>
              <a:rPr lang="de-DE" dirty="0"/>
              <a:t>Baut für Bücher das Interface Zerstörbar</a:t>
            </a:r>
          </a:p>
          <a:p>
            <a:r>
              <a:rPr lang="de-DE" dirty="0"/>
              <a:t>Baut bei ISBN die Prüfzifferkontrolle </a:t>
            </a:r>
          </a:p>
          <a:p>
            <a:r>
              <a:rPr lang="de-DE" dirty="0"/>
              <a:t>Nutzt Logging</a:t>
            </a:r>
          </a:p>
          <a:p>
            <a:r>
              <a:rPr lang="de-DE" dirty="0"/>
              <a:t>Baut Pattern ein</a:t>
            </a:r>
          </a:p>
          <a:p>
            <a:r>
              <a:rPr lang="de-DE" dirty="0"/>
              <a:t>Multithreading von piNaehern()</a:t>
            </a:r>
          </a:p>
        </p:txBody>
      </p:sp>
    </p:spTree>
    <p:extLst>
      <p:ext uri="{BB962C8B-B14F-4D97-AF65-F5344CB8AC3E}">
        <p14:creationId xmlns:p14="http://schemas.microsoft.com/office/powerpoint/2010/main" val="3389557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EC69F-5D9E-39F8-2ADA-EBFCBC50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Bonus – TDD nutzen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87ABA9-1702-8A15-1567-FD920649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 Robert C Martin gibt es drei Regeln des TDD: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„You are not allowed to write any production code unless it make failing unittest pass.“</a:t>
            </a:r>
          </a:p>
          <a:p>
            <a:r>
              <a:rPr lang="de-DE" dirty="0"/>
              <a:t>    -&gt; Du Brauchst einen fehlschlagenden Test um Code zu schreiben!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de-DE" dirty="0"/>
              <a:t>„You are not allowed to write any more of a unit test than is sufficient to fail; and compilation failures are failuers“</a:t>
            </a:r>
          </a:p>
          <a:p>
            <a:r>
              <a:rPr lang="de-DE" dirty="0"/>
              <a:t>    -&gt; Du darfst nicht mehr als einen fehlschlagenden Test schreiben!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dirty="0"/>
              <a:t>„You are not allowed to write any more production code than is sufficent to pass the one failing unit test.“ </a:t>
            </a:r>
          </a:p>
          <a:p>
            <a:r>
              <a:rPr lang="de-DE" dirty="0"/>
              <a:t>    -&gt; Schreib nur Code, der den einen Test erfüllt!</a:t>
            </a:r>
          </a:p>
          <a:p>
            <a:endParaRPr lang="de-DE" dirty="0"/>
          </a:p>
          <a:p>
            <a:r>
              <a:rPr lang="de-DE" dirty="0"/>
              <a:t>Siehe: </a:t>
            </a:r>
          </a:p>
          <a:p>
            <a:r>
              <a:rPr lang="de-DE" dirty="0">
                <a:hlinkClick r:id="rId2"/>
              </a:rPr>
              <a:t>https://www.youtube.com/watch?v=qkblc5WRn-U</a:t>
            </a:r>
            <a:endParaRPr lang="de-DE" dirty="0"/>
          </a:p>
          <a:p>
            <a:r>
              <a:rPr lang="de-DE" dirty="0">
                <a:hlinkClick r:id="rId3"/>
              </a:rPr>
              <a:t>https://youtu.be/58jGpV2Cg50?t=1300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8954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E3818-DC53-6626-9F85-EE083088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BA0F3E-80F6-D0CB-63B1-A9C438CB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42" y="1481138"/>
            <a:ext cx="11439350" cy="4360861"/>
          </a:xfrm>
        </p:spPr>
        <p:txBody>
          <a:bodyPr/>
          <a:lstStyle/>
          <a:p>
            <a:r>
              <a:rPr lang="de-DE" dirty="0"/>
              <a:t>Java:</a:t>
            </a:r>
          </a:p>
          <a:p>
            <a:r>
              <a:rPr lang="de-DE" dirty="0"/>
              <a:t>[1] </a:t>
            </a:r>
            <a:r>
              <a:rPr lang="de-DE" dirty="0">
                <a:hlinkClick r:id="rId2"/>
              </a:rPr>
              <a:t>https://docs.oracle.com/en/java/javase/18/docs/api/index.html</a:t>
            </a:r>
            <a:r>
              <a:rPr lang="de-DE" dirty="0"/>
              <a:t>  - JavaDoc 18</a:t>
            </a:r>
          </a:p>
          <a:p>
            <a:r>
              <a:rPr lang="de-DE" dirty="0"/>
              <a:t>[2] </a:t>
            </a:r>
            <a:r>
              <a:rPr lang="de-DE" dirty="0">
                <a:hlinkClick r:id="rId3"/>
              </a:rPr>
              <a:t>https://docs.oracle.com/javase/specs/jls/se18/jls18.pdf</a:t>
            </a:r>
            <a:r>
              <a:rPr lang="de-DE" dirty="0"/>
              <a:t> - Java Language Specfication</a:t>
            </a:r>
          </a:p>
          <a:p>
            <a:r>
              <a:rPr lang="de-DE" dirty="0"/>
              <a:t>[3] </a:t>
            </a:r>
            <a:r>
              <a:rPr lang="de-DE" dirty="0">
                <a:hlinkClick r:id="rId4"/>
              </a:rPr>
              <a:t>https://docs.oracle.com/javase/specs/jvms/se18/jvms18.pdf</a:t>
            </a:r>
            <a:r>
              <a:rPr lang="de-DE" dirty="0"/>
              <a:t> - Java VM Specification</a:t>
            </a:r>
          </a:p>
          <a:p>
            <a:r>
              <a:rPr lang="de-DE" dirty="0"/>
              <a:t>[4] </a:t>
            </a:r>
            <a:r>
              <a:rPr lang="de-DE" dirty="0">
                <a:hlinkClick r:id="rId5"/>
              </a:rPr>
              <a:t>https://junit.org/junit5/docs/current/user-guide/</a:t>
            </a:r>
            <a:r>
              <a:rPr lang="de-DE" dirty="0"/>
              <a:t> - JUnit 5 User Guide</a:t>
            </a:r>
          </a:p>
          <a:p>
            <a:r>
              <a:rPr lang="de-DE" dirty="0"/>
              <a:t>Testen:</a:t>
            </a:r>
          </a:p>
          <a:p>
            <a:r>
              <a:rPr lang="de-DE" dirty="0"/>
              <a:t>[5] </a:t>
            </a:r>
            <a:r>
              <a:rPr lang="de-DE" dirty="0">
                <a:hlinkClick r:id="rId6"/>
              </a:rPr>
              <a:t>https://www.german-testing-board.info/lehrplaene/istqbr-certified-tester-schema/entwicklungstester/</a:t>
            </a:r>
            <a:r>
              <a:rPr lang="de-DE" dirty="0"/>
              <a:t> - Lehrplan des ISTQB</a:t>
            </a:r>
          </a:p>
          <a:p>
            <a:r>
              <a:rPr lang="de-DE" dirty="0"/>
              <a:t>[6] </a:t>
            </a:r>
            <a:r>
              <a:rPr lang="de-DE" dirty="0">
                <a:hlinkClick r:id="rId7"/>
              </a:rPr>
              <a:t>https://ieeexplore.ieee.org/document/5399061</a:t>
            </a:r>
            <a:r>
              <a:rPr lang="de-DE" dirty="0"/>
              <a:t> - Klassifikation von Software Anomalien</a:t>
            </a:r>
          </a:p>
          <a:p>
            <a:endParaRPr lang="de-DE" dirty="0"/>
          </a:p>
          <a:p>
            <a:r>
              <a:rPr lang="de-DE" dirty="0"/>
              <a:t>Debugging:</a:t>
            </a:r>
          </a:p>
          <a:p>
            <a:r>
              <a:rPr lang="de-DE" dirty="0"/>
              <a:t>[7] </a:t>
            </a:r>
            <a:r>
              <a:rPr lang="de-DE" dirty="0">
                <a:hlinkClick r:id="rId8"/>
              </a:rPr>
              <a:t>https://www.jetbrains.com/help/idea/debugging-code.html</a:t>
            </a:r>
            <a:r>
              <a:rPr lang="de-DE" dirty="0"/>
              <a:t> - IntelliJ Debugger</a:t>
            </a:r>
          </a:p>
          <a:p>
            <a:r>
              <a:rPr lang="de-DE" dirty="0"/>
              <a:t>[8] </a:t>
            </a:r>
            <a:r>
              <a:rPr lang="de-DE" dirty="0">
                <a:hlinkClick r:id="rId9"/>
              </a:rPr>
              <a:t>https://www.eclipse.org/community/eclipse_newsletter/2017/june/article1.php</a:t>
            </a:r>
            <a:r>
              <a:rPr lang="de-DE" dirty="0"/>
              <a:t>  -Eclipse Debugger Einführung</a:t>
            </a:r>
          </a:p>
          <a:p>
            <a:r>
              <a:rPr lang="de-DE" dirty="0"/>
              <a:t>[9] </a:t>
            </a:r>
            <a:r>
              <a:rPr lang="de-DE" dirty="0">
                <a:hlinkClick r:id="rId10"/>
              </a:rPr>
              <a:t>https://help.eclipse.org/latest/nav/80</a:t>
            </a:r>
            <a:r>
              <a:rPr lang="de-DE" dirty="0"/>
              <a:t> - Debugging in Eclipse</a:t>
            </a:r>
          </a:p>
          <a:p>
            <a:r>
              <a:rPr lang="de-DE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1130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6273A-2F90-4A49-8FC8-5DB009F5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wird benötigt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91130-469A-49F1-BCB4-6A0F4DF9E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 Java 8 für Einführungsbeispiele </a:t>
            </a:r>
          </a:p>
          <a:p>
            <a:r>
              <a:rPr lang="de-DE" dirty="0"/>
              <a:t>Ab Java 17 für das große Beispiel</a:t>
            </a:r>
          </a:p>
          <a:p>
            <a:r>
              <a:rPr lang="de-DE" dirty="0"/>
              <a:t>IDE der Wahl</a:t>
            </a:r>
          </a:p>
          <a:p>
            <a:r>
              <a:rPr lang="de-DE" dirty="0"/>
              <a:t>Das Repo: </a:t>
            </a:r>
            <a:r>
              <a:rPr lang="de-DE" dirty="0">
                <a:hlinkClick r:id="rId2"/>
              </a:rPr>
              <a:t>https://github.com/OliverGeisel/Debug-Tutorial/tree/master</a:t>
            </a:r>
            <a:r>
              <a:rPr lang="de-DE" dirty="0"/>
              <a:t> </a:t>
            </a:r>
          </a:p>
          <a:p>
            <a:r>
              <a:rPr lang="de-DE" dirty="0"/>
              <a:t>Maven</a:t>
            </a:r>
          </a:p>
          <a:p>
            <a:endParaRPr lang="de-DE" dirty="0"/>
          </a:p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D09AED-BAC7-23FC-A98F-AFF45DEEC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33" y="1412239"/>
            <a:ext cx="3331845" cy="33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092AB-D9E3-4A00-8FC7-0B876DBB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1F547-85E5-458C-9749-B9E6B919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2702"/>
            <a:ext cx="6099324" cy="4467568"/>
          </a:xfrm>
        </p:spPr>
        <p:txBody>
          <a:bodyPr>
            <a:normAutofit/>
          </a:bodyPr>
          <a:lstStyle/>
          <a:p>
            <a:r>
              <a:rPr lang="de-DE" dirty="0"/>
              <a:t>Ein Bug ist ein (Laufzeit-)Fehler eines Programmes</a:t>
            </a:r>
          </a:p>
          <a:p>
            <a:r>
              <a:rPr lang="de-DE" dirty="0"/>
              <a:t>Ursachen eines Bugs: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Semantisch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Logisch</a:t>
            </a:r>
          </a:p>
          <a:p>
            <a:endParaRPr lang="de-DE" dirty="0"/>
          </a:p>
          <a:p>
            <a:r>
              <a:rPr lang="de-DE" dirty="0"/>
              <a:t>Zeigen sich im „besten Fall“ als: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Ein falsches Ergebnis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Ein Absturz </a:t>
            </a:r>
          </a:p>
          <a:p>
            <a:pPr lvl="1"/>
            <a:endParaRPr lang="de-DE" dirty="0"/>
          </a:p>
          <a:p>
            <a:r>
              <a:rPr lang="de-DE" dirty="0"/>
              <a:t>Im schlimmsten Fall unentdeckt</a:t>
            </a:r>
          </a:p>
        </p:txBody>
      </p:sp>
      <p:pic>
        <p:nvPicPr>
          <p:cNvPr id="5" name="Grafik 4" descr="Käfer mit einfarbiger Füllung">
            <a:extLst>
              <a:ext uri="{FF2B5EF4-FFF2-40B4-BE49-F238E27FC236}">
                <a16:creationId xmlns:a16="http://schemas.microsoft.com/office/drawing/2014/main" id="{4854B390-0967-47CF-BAAE-5D8706E3C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6455" y="2209488"/>
            <a:ext cx="3145536" cy="3145536"/>
          </a:xfrm>
          <a:prstGeom prst="rect">
            <a:avLst/>
          </a:prstGeom>
        </p:spPr>
      </p:pic>
      <p:sp>
        <p:nvSpPr>
          <p:cNvPr id="6" name="Verbotsymbol 5">
            <a:extLst>
              <a:ext uri="{FF2B5EF4-FFF2-40B4-BE49-F238E27FC236}">
                <a16:creationId xmlns:a16="http://schemas.microsoft.com/office/drawing/2014/main" id="{E6EC7C2F-671C-401F-9144-20730CE62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86269" y="2328048"/>
            <a:ext cx="3305907" cy="3145536"/>
          </a:xfrm>
          <a:prstGeom prst="noSmoking">
            <a:avLst>
              <a:gd name="adj" fmla="val 80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7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09C77-AF8A-4BF8-8DE0-B69DE3BA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Finde den Fehler!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D0588E-61CD-461A-AE78-E873AA67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196" y="4819384"/>
            <a:ext cx="8596668" cy="793626"/>
          </a:xfrm>
        </p:spPr>
        <p:txBody>
          <a:bodyPr/>
          <a:lstStyle/>
          <a:p>
            <a:r>
              <a:rPr lang="de-DE" dirty="0"/>
              <a:t>Ergebnis ist 20</a:t>
            </a:r>
          </a:p>
          <a:p>
            <a:r>
              <a:rPr lang="de-DE" dirty="0"/>
              <a:t>Muss aber 27 sein</a:t>
            </a:r>
            <a:endParaRPr lang="en-DE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2E5C67-4165-446D-83C2-0AA1E2224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60" y="1586008"/>
            <a:ext cx="4192173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int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summeVonBis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b) {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 &gt; b) {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temp = a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 = b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 = temp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summe =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for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 = a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 &lt; b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run++) {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summe += run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summe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DE" altLang="en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34BCF9B-DB71-4D90-AA30-4C3BFADCF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9821" y="1586008"/>
            <a:ext cx="5477405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{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Gib die Summe der Zahlen von a bis b (inklusive a,b) aus!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// es können auch negative Zahlen eingegeben werden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 =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int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 =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int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 = </a:t>
            </a:r>
            <a:r>
              <a:rPr kumimoji="0" lang="en-DE" altLang="en-DE" sz="14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summeVonBis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b)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DE" altLang="en-DE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.print(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"Summe der Zahlen a bis b =</a:t>
            </a:r>
            <a:r>
              <a:rPr kumimoji="0" lang="de-DE" altLang="en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c)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de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de-DE" altLang="en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Hier ist es 20 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b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DE" altLang="en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35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8A5F2-29EB-4954-9F5F-8764FC73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System.out.print()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AF13EF-535D-465D-9319-3CD2C2846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Eingrenzen eines Fehlers durch setzen von System.out.print(variable) an einer Stelle im Code </a:t>
            </a:r>
          </a:p>
          <a:p>
            <a:r>
              <a:rPr lang="de-DE" dirty="0"/>
              <a:t>Probleme: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Nicht unterbrechbar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Muss weitere Informationen mit liefern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Bedingungen/ Filterung muss programmiert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Veränderung</a:t>
            </a:r>
            <a:endParaRPr lang="en-DE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55D62E-45DC-EE26-9CFB-E715E725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18" y="2832576"/>
            <a:ext cx="5878007" cy="3138674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02CEF4-B669-BD65-0458-82B46032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05" y="3661568"/>
            <a:ext cx="2778313" cy="23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596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87BB2-94BF-4700-BCD1-646D8D44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Logging ist nicht viel besser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4E169-C0FE-419F-898A-AC0CEDF22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Erzeugen eines Logger-Objektes</a:t>
            </a:r>
          </a:p>
          <a:p>
            <a:r>
              <a:rPr lang="de-DE" dirty="0"/>
              <a:t>Kategorisierung durch Log-Level</a:t>
            </a:r>
          </a:p>
          <a:p>
            <a:r>
              <a:rPr lang="de-DE" dirty="0"/>
              <a:t>Probleme: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Nicht unterbrechbar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Veränderung</a:t>
            </a:r>
            <a:endParaRPr lang="en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7D1819-E88D-80D5-8682-B28818A6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054" y="2267268"/>
            <a:ext cx="6574272" cy="376259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F3C318-06CE-9390-1DF3-B6C679551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4" y="3701575"/>
            <a:ext cx="4553342" cy="232828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8D06CF3-89F6-6EDE-B82E-BB31E6FC428C}"/>
              </a:ext>
            </a:extLst>
          </p:cNvPr>
          <p:cNvSpPr txBox="1">
            <a:spLocks/>
          </p:cNvSpPr>
          <p:nvPr/>
        </p:nvSpPr>
        <p:spPr>
          <a:xfrm>
            <a:off x="5165350" y="346075"/>
            <a:ext cx="5398240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- Aber eine Unterstützung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538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2_TUD_PPT_16zu9_Vorlage.potx" id="{1D20F812-EF2F-4F6E-A998-39A0DA713C42}" vid="{473D011A-93C6-4584-843E-D45E5AE833F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2022-03_TUD_PPT_16zu9_Vorlage</Template>
  <TotalTime>0</TotalTime>
  <Words>2243</Words>
  <Application>Microsoft Office PowerPoint</Application>
  <PresentationFormat>Breitbild</PresentationFormat>
  <Paragraphs>396</Paragraphs>
  <Slides>48</Slides>
  <Notes>16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7" baseType="lpstr">
      <vt:lpstr>Arial</vt:lpstr>
      <vt:lpstr>Calibri</vt:lpstr>
      <vt:lpstr>JetBrains Mono</vt:lpstr>
      <vt:lpstr>Open Sans</vt:lpstr>
      <vt:lpstr>Source Sans Pro</vt:lpstr>
      <vt:lpstr>Symbol</vt:lpstr>
      <vt:lpstr>Trebuchet MS</vt:lpstr>
      <vt:lpstr>Wingdings</vt:lpstr>
      <vt:lpstr>TUD_2018_16zu9</vt:lpstr>
      <vt:lpstr>Debugging mit IDEs</vt:lpstr>
      <vt:lpstr>Bevorstehende Veranstaltung</vt:lpstr>
      <vt:lpstr>Inhalt</vt:lpstr>
      <vt:lpstr>Ziele</vt:lpstr>
      <vt:lpstr>Was wird benötigt</vt:lpstr>
      <vt:lpstr>Bugs</vt:lpstr>
      <vt:lpstr>Finde den Fehler!</vt:lpstr>
      <vt:lpstr>System.out.print()</vt:lpstr>
      <vt:lpstr>Logging ist nicht viel besser</vt:lpstr>
      <vt:lpstr>Have a Break, have a Breakpoint</vt:lpstr>
      <vt:lpstr>Stack Trace - Den Ort des Fehlers eingrenzen</vt:lpstr>
      <vt:lpstr>Stack Trace – Beispiel 1</vt:lpstr>
      <vt:lpstr>Stack Trace – Beispiel 2</vt:lpstr>
      <vt:lpstr>Stack Trace – Beispiel 3</vt:lpstr>
      <vt:lpstr>Stack Trace – Beispiel 4</vt:lpstr>
      <vt:lpstr>Der Debug-Modus</vt:lpstr>
      <vt:lpstr>Elemente eines Debuggers</vt:lpstr>
      <vt:lpstr>PowerPoint-Präsentation</vt:lpstr>
      <vt:lpstr>Der Breakpoint</vt:lpstr>
      <vt:lpstr>Bedingte Breakpoints</vt:lpstr>
      <vt:lpstr>PowerPoint-Präsentation</vt:lpstr>
      <vt:lpstr>Das Programmfenster</vt:lpstr>
      <vt:lpstr>Schritt für Schritt zum Fehler</vt:lpstr>
      <vt:lpstr>Variablen-Fenster</vt:lpstr>
      <vt:lpstr>Variablen-Fenster – Verändern von Werten</vt:lpstr>
      <vt:lpstr>Frame Stack-Fenster</vt:lpstr>
      <vt:lpstr>Extra Fenster - Memory</vt:lpstr>
      <vt:lpstr>Weitere Hilfen - IntelliJ</vt:lpstr>
      <vt:lpstr>Tests</vt:lpstr>
      <vt:lpstr>Tests können mehr als public testen</vt:lpstr>
      <vt:lpstr>Tests müssen nicht private testen</vt:lpstr>
      <vt:lpstr>JUNIT 5.8.0 [4] – Neue Features</vt:lpstr>
      <vt:lpstr>Tests in einer IDE </vt:lpstr>
      <vt:lpstr>Arten von Testergebnissen </vt:lpstr>
      <vt:lpstr>Arten von Testergebnissen </vt:lpstr>
      <vt:lpstr>Die Bibliothek - Anforderungen</vt:lpstr>
      <vt:lpstr>Die Bibliothek - Situation </vt:lpstr>
      <vt:lpstr>Die Bibliothek - Aufgabe</vt:lpstr>
      <vt:lpstr>Elemente, die in Java 8+ neu sind  </vt:lpstr>
      <vt:lpstr>Die Bibliothek - Klassendiagramm</vt:lpstr>
      <vt:lpstr>Die Bibliothek - Klassendiagramm</vt:lpstr>
      <vt:lpstr>Die Bibliothek - Klassendiagramm</vt:lpstr>
      <vt:lpstr>Die Bibliothek - Klassendiagramm</vt:lpstr>
      <vt:lpstr>Die Bibliothek – Tests analysieren</vt:lpstr>
      <vt:lpstr>Lösung</vt:lpstr>
      <vt:lpstr>Fürs Selbststudium</vt:lpstr>
      <vt:lpstr>Bonus – TDD nutzen</vt:lpstr>
      <vt:lpstr>Literatur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Debuggen mit IDEs</dc:title>
  <dc:creator>Oliver Geisel</dc:creator>
  <cp:lastModifiedBy>Oliver Geisel</cp:lastModifiedBy>
  <cp:revision>2</cp:revision>
  <dcterms:created xsi:type="dcterms:W3CDTF">2022-04-19T09:43:59Z</dcterms:created>
  <dcterms:modified xsi:type="dcterms:W3CDTF">2022-06-07T22:17:57Z</dcterms:modified>
</cp:coreProperties>
</file>